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99" autoAdjust="0"/>
    <p:restoredTop sz="94258" autoAdjust="0"/>
  </p:normalViewPr>
  <p:slideViewPr>
    <p:cSldViewPr snapToGrid="0">
      <p:cViewPr varScale="1">
        <p:scale>
          <a:sx n="69" d="100"/>
          <a:sy n="69" d="100"/>
        </p:scale>
        <p:origin x="391" y="31"/>
      </p:cViewPr>
      <p:guideLst/>
    </p:cSldViewPr>
  </p:slideViewPr>
  <p:notesTextViewPr>
    <p:cViewPr>
      <p:scale>
        <a:sx n="1" d="1"/>
        <a:sy n="1" d="1"/>
      </p:scale>
      <p:origin x="0" y="-202"/>
    </p:cViewPr>
  </p:notesTextViewPr>
  <p:notesViewPr>
    <p:cSldViewPr snapToGrid="0">
      <p:cViewPr>
        <p:scale>
          <a:sx n="100" d="100"/>
          <a:sy n="100" d="100"/>
        </p:scale>
        <p:origin x="2952" y="-6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eguinbe\Desktop\Projects\01.%20Data%20Analytics\02.%20RAC%20Messaging\Outil%20de%20visualisation%20des%20donn&#233;es%20-%20Plan%20d'audit%20et%20RCV%20-%20R&#233;sultats%20(&#233;tape%20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seguinbe\Desktop\Projects\01.%20Data%20Analytics\02.%20RAC%20Messaging\Outil%20de%20visualisation%20des%20donn&#233;es%20-%20Plan%20d'audit%20et%20RCV%20-%20R&#233;sultats%20(&#233;tape%20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seguinbe\Desktop\Projects\01.%20Data%20Analytics\02.%20RAC%20Messaging\Outil%20de%20visualisation%20des%20donn&#233;es%20-%20Plan%20d'audit%20et%20RCV%20-%20R&#233;sultats%20(&#233;tape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Postes de revenus de l'entité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Importance relative de X million et somme de minimis de X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En millions de dollars</a:t>
            </a:r>
          </a:p>
        </c:rich>
      </c:tx>
      <c:layout>
        <c:manualLayout>
          <c:xMode val="edge"/>
          <c:yMode val="edge"/>
          <c:x val="2.2498118886380737E-2"/>
          <c:y val="2.1505277730466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36312435918297E-3"/>
          <c:y val="0.33667771561832643"/>
          <c:w val="0.78920528704314574"/>
          <c:h val="0.55616773045414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'Postes de revenus'!$G$14</c:f>
              <c:strCache>
                <c:ptCount val="1"/>
                <c:pt idx="0">
                  <c:v>Risque Normal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revenus'!$G$15:$G$20</c:f>
              <c:numCache>
                <c:formatCode>General</c:formatCode>
                <c:ptCount val="6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'Postes de revenus'!$H$14</c:f>
              <c:strCache>
                <c:ptCount val="1"/>
                <c:pt idx="0">
                  <c:v>Risque Élevé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revenus'!$H$15:$H$20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'Postes de revenus'!$I$14</c:f>
              <c:strCache>
                <c:ptCount val="1"/>
                <c:pt idx="0">
                  <c:v>Risque Important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revenus'!$I$15:$I$20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88</c:v>
                </c:pt>
                <c:pt idx="4">
                  <c:v>77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31911128"/>
        <c:axId val="331911520"/>
      </c:barChart>
      <c:lineChart>
        <c:grouping val="standard"/>
        <c:varyColors val="0"/>
        <c:ser>
          <c:idx val="0"/>
          <c:order val="1"/>
          <c:tx>
            <c:strRef>
              <c:f>'Postes de revenus'!$D$14</c:f>
              <c:strCache>
                <c:ptCount val="1"/>
                <c:pt idx="0">
                  <c:v>Importance relative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revenus'!$D$15:$D$20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'Postes de revenus'!$E$14</c:f>
              <c:strCache>
                <c:ptCount val="1"/>
                <c:pt idx="0">
                  <c:v>de Minimis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revenus'!$E$15:$E$20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911128"/>
        <c:axId val="331911520"/>
      </c:lineChart>
      <c:catAx>
        <c:axId val="33191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911520"/>
        <c:crosses val="autoZero"/>
        <c:auto val="1"/>
        <c:lblAlgn val="ctr"/>
        <c:lblOffset val="100"/>
        <c:noMultiLvlLbl val="0"/>
      </c:catAx>
      <c:valAx>
        <c:axId val="33191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1911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8832906360045585"/>
          <c:y val="0.29834920801289189"/>
          <c:w val="0.17721319247498851"/>
          <c:h val="0.27835715627060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Postes de revenus de l'entité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Importance relative de X million et somme de minimis de X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En millions de dollars</a:t>
            </a:r>
          </a:p>
        </c:rich>
      </c:tx>
      <c:layout>
        <c:manualLayout>
          <c:xMode val="edge"/>
          <c:yMode val="edge"/>
          <c:x val="2.2498118886380737E-2"/>
          <c:y val="2.1505277730466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36312435918297E-3"/>
          <c:y val="0.33667771561832643"/>
          <c:w val="0.95463670875620998"/>
          <c:h val="0.55616773045414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'Postes de revenus'!$G$14</c:f>
              <c:strCache>
                <c:ptCount val="1"/>
                <c:pt idx="0">
                  <c:v>Risque Normal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revenus'!$G$15:$G$20</c:f>
              <c:numCache>
                <c:formatCode>General</c:formatCode>
                <c:ptCount val="6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'Postes de revenus'!$H$14</c:f>
              <c:strCache>
                <c:ptCount val="1"/>
                <c:pt idx="0">
                  <c:v>Risque Élevé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revenus'!$H$15:$H$20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'Postes de revenus'!$I$14</c:f>
              <c:strCache>
                <c:ptCount val="1"/>
                <c:pt idx="0">
                  <c:v>Risque Important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revenus'!$I$15:$I$20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88</c:v>
                </c:pt>
                <c:pt idx="4">
                  <c:v>77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9409312"/>
        <c:axId val="329408136"/>
      </c:barChart>
      <c:lineChart>
        <c:grouping val="standard"/>
        <c:varyColors val="0"/>
        <c:ser>
          <c:idx val="0"/>
          <c:order val="1"/>
          <c:tx>
            <c:strRef>
              <c:f>'Postes de revenus'!$D$14</c:f>
              <c:strCache>
                <c:ptCount val="1"/>
                <c:pt idx="0">
                  <c:v>Importance relative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revenus'!$D$15:$D$20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'Postes de revenus'!$E$14</c:f>
              <c:strCache>
                <c:ptCount val="1"/>
                <c:pt idx="0">
                  <c:v>de Minimis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revenus'!$E$15:$E$20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409312"/>
        <c:axId val="329408136"/>
      </c:lineChart>
      <c:catAx>
        <c:axId val="32940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408136"/>
        <c:crosses val="autoZero"/>
        <c:auto val="1"/>
        <c:lblAlgn val="ctr"/>
        <c:lblOffset val="100"/>
        <c:noMultiLvlLbl val="0"/>
      </c:catAx>
      <c:valAx>
        <c:axId val="329408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940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1947616790717522"/>
          <c:y val="0.21515453247212654"/>
          <c:w val="0.71417937600056203"/>
          <c:h val="9.81020259322826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Postes de revenus de l'entité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Importance relative de X million et somme de minimis de X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En millions de dollars</a:t>
            </a:r>
          </a:p>
        </c:rich>
      </c:tx>
      <c:layout>
        <c:manualLayout>
          <c:xMode val="edge"/>
          <c:yMode val="edge"/>
          <c:x val="2.2498118886380737E-2"/>
          <c:y val="2.1505277730466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976471272926026E-2"/>
          <c:y val="0.33667771561832643"/>
          <c:w val="0.85525869643741648"/>
          <c:h val="0.55616773045414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'Postes de revenus'!$G$14</c:f>
              <c:strCache>
                <c:ptCount val="1"/>
                <c:pt idx="0">
                  <c:v>Risque Normal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revenus'!$G$15:$G$20</c:f>
              <c:numCache>
                <c:formatCode>General</c:formatCode>
                <c:ptCount val="6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'Postes de revenus'!$H$14</c:f>
              <c:strCache>
                <c:ptCount val="1"/>
                <c:pt idx="0">
                  <c:v>Risque Élevé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revenus'!$H$15:$H$20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'Postes de revenus'!$I$14</c:f>
              <c:strCache>
                <c:ptCount val="1"/>
                <c:pt idx="0">
                  <c:v>Risque Important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'Postes de revenus'!$I$15:$I$20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88</c:v>
                </c:pt>
                <c:pt idx="4">
                  <c:v>77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9407352"/>
        <c:axId val="329409704"/>
      </c:barChart>
      <c:lineChart>
        <c:grouping val="standard"/>
        <c:varyColors val="0"/>
        <c:ser>
          <c:idx val="0"/>
          <c:order val="1"/>
          <c:tx>
            <c:strRef>
              <c:f>'Postes de revenus'!$D$14</c:f>
              <c:strCache>
                <c:ptCount val="1"/>
                <c:pt idx="0">
                  <c:v>Importance relative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revenus'!$D$15:$D$20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'Postes de revenus'!$E$14</c:f>
              <c:strCache>
                <c:ptCount val="1"/>
                <c:pt idx="0">
                  <c:v>de Minimis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'Postes de revenus'!$B$15:$B$20</c:f>
              <c:strCache>
                <c:ptCount val="6"/>
                <c:pt idx="0">
                  <c:v>Postes de revenus 1</c:v>
                </c:pt>
                <c:pt idx="1">
                  <c:v>Postes de revenus 2</c:v>
                </c:pt>
                <c:pt idx="2">
                  <c:v>Postes de revenus 3</c:v>
                </c:pt>
                <c:pt idx="3">
                  <c:v>Postes de revenus 4</c:v>
                </c:pt>
                <c:pt idx="4">
                  <c:v>Postes de revenus 5</c:v>
                </c:pt>
                <c:pt idx="5">
                  <c:v>Postes de revenus 6</c:v>
                </c:pt>
              </c:strCache>
            </c:strRef>
          </c:cat>
          <c:val>
            <c:numRef>
              <c:f>'Postes de revenus'!$E$15:$E$20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407352"/>
        <c:axId val="329409704"/>
      </c:lineChart>
      <c:catAx>
        <c:axId val="329407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8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409704"/>
        <c:crosses val="autoZero"/>
        <c:auto val="1"/>
        <c:lblAlgn val="ctr"/>
        <c:lblOffset val="100"/>
        <c:noMultiLvlLbl val="0"/>
      </c:catAx>
      <c:valAx>
        <c:axId val="329409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9407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0.03348</cdr:x>
      <cdr:y>0.75197</cdr:y>
    </cdr:from>
    <cdr:to>
      <cdr:x>0.93273</cdr:x>
      <cdr:y>0.88006</cdr:y>
    </cdr:to>
    <cdr:grpSp>
      <cdr:nvGrpSpPr>
        <cdr:cNvPr id="6" name="Groupe 5"/>
        <cdr:cNvGrpSpPr/>
      </cdr:nvGrpSpPr>
      <cdr:grpSpPr>
        <a:xfrm xmlns:a="http://schemas.openxmlformats.org/drawingml/2006/main">
          <a:off x="233891" y="3443737"/>
          <a:ext cx="6282141" cy="586603"/>
          <a:chOff x="233904" y="3443758"/>
          <a:chExt cx="6282102" cy="586596"/>
        </a:xfrm>
      </cdr:grpSpPr>
      <cdr:cxnSp macro="">
        <cdr:nvCxnSpPr>
          <cdr:cNvPr id="2" name="Straight Connector 2"/>
          <cdr:cNvCxnSpPr/>
        </cdr:nvCxnSpPr>
        <cdr:spPr>
          <a:xfrm xmlns:a="http://schemas.openxmlformats.org/drawingml/2006/main" flipV="1">
            <a:off x="233904" y="3443758"/>
            <a:ext cx="6282102" cy="601"/>
          </a:xfrm>
          <a:prstGeom xmlns:a="http://schemas.openxmlformats.org/drawingml/2006/main" prst="line">
            <a:avLst/>
          </a:prstGeom>
          <a:ln xmlns:a="http://schemas.openxmlformats.org/drawingml/2006/main" w="28575" cap="rnd">
            <a:solidFill>
              <a:schemeClr val="bg1">
                <a:lumMod val="50000"/>
              </a:schemeClr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3" name="Straight Connector 5"/>
          <cdr:cNvCxnSpPr/>
        </cdr:nvCxnSpPr>
        <cdr:spPr>
          <a:xfrm xmlns:a="http://schemas.openxmlformats.org/drawingml/2006/main">
            <a:off x="233919" y="4014320"/>
            <a:ext cx="6282087" cy="16034"/>
          </a:xfrm>
          <a:prstGeom xmlns:a="http://schemas.openxmlformats.org/drawingml/2006/main" prst="line">
            <a:avLst/>
          </a:prstGeom>
          <a:ln xmlns:a="http://schemas.openxmlformats.org/drawingml/2006/main" w="28575" cap="rnd">
            <a:solidFill>
              <a:schemeClr val="bg1">
                <a:lumMod val="65000"/>
              </a:schemeClr>
            </a:solidFill>
            <a:prstDash val="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0.03348</cdr:x>
      <cdr:y>0.75197</cdr:y>
    </cdr:from>
    <cdr:to>
      <cdr:x>0.93273</cdr:x>
      <cdr:y>0.88006</cdr:y>
    </cdr:to>
    <cdr:grpSp>
      <cdr:nvGrpSpPr>
        <cdr:cNvPr id="6" name="Groupe 5"/>
        <cdr:cNvGrpSpPr/>
      </cdr:nvGrpSpPr>
      <cdr:grpSpPr>
        <a:xfrm xmlns:a="http://schemas.openxmlformats.org/drawingml/2006/main">
          <a:off x="211700" y="3873989"/>
          <a:ext cx="5686105" cy="659893"/>
          <a:chOff x="233904" y="3443758"/>
          <a:chExt cx="6282102" cy="586596"/>
        </a:xfrm>
      </cdr:grpSpPr>
      <cdr:cxnSp macro="">
        <cdr:nvCxnSpPr>
          <cdr:cNvPr id="2" name="Straight Connector 2"/>
          <cdr:cNvCxnSpPr/>
        </cdr:nvCxnSpPr>
        <cdr:spPr>
          <a:xfrm xmlns:a="http://schemas.openxmlformats.org/drawingml/2006/main" flipV="1">
            <a:off x="233904" y="3443758"/>
            <a:ext cx="6282102" cy="601"/>
          </a:xfrm>
          <a:prstGeom xmlns:a="http://schemas.openxmlformats.org/drawingml/2006/main" prst="line">
            <a:avLst/>
          </a:prstGeom>
          <a:ln xmlns:a="http://schemas.openxmlformats.org/drawingml/2006/main" w="28575" cap="rnd">
            <a:solidFill>
              <a:schemeClr val="bg1">
                <a:lumMod val="50000"/>
              </a:schemeClr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3" name="Straight Connector 5"/>
          <cdr:cNvCxnSpPr/>
        </cdr:nvCxnSpPr>
        <cdr:spPr>
          <a:xfrm xmlns:a="http://schemas.openxmlformats.org/drawingml/2006/main">
            <a:off x="233919" y="4014320"/>
            <a:ext cx="6282087" cy="16034"/>
          </a:xfrm>
          <a:prstGeom xmlns:a="http://schemas.openxmlformats.org/drawingml/2006/main" prst="line">
            <a:avLst/>
          </a:prstGeom>
          <a:ln xmlns:a="http://schemas.openxmlformats.org/drawingml/2006/main" w="28575" cap="rnd">
            <a:solidFill>
              <a:schemeClr val="bg1">
                <a:lumMod val="65000"/>
              </a:schemeClr>
            </a:solidFill>
            <a:prstDash val="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0.15143</cdr:x>
      <cdr:y>0.21241</cdr:y>
    </cdr:from>
    <cdr:to>
      <cdr:x>0.75716</cdr:x>
      <cdr:y>0.3899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957533" y="1094290"/>
          <a:ext cx="38301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100" dirty="0" err="1" smtClean="0"/>
            <a:t>Risque</a:t>
          </a:r>
          <a:r>
            <a:rPr lang="en-CA" sz="1100" dirty="0" smtClean="0"/>
            <a:t> Normal                                                       </a:t>
          </a:r>
          <a:r>
            <a:rPr lang="en-CA" sz="1100" dirty="0" err="1" smtClean="0"/>
            <a:t>Risque</a:t>
          </a:r>
          <a:r>
            <a:rPr lang="en-CA" sz="1100" dirty="0" smtClean="0"/>
            <a:t> Important</a:t>
          </a:r>
          <a:endParaRPr lang="fr-C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A5BC5-D308-457F-B82A-86DCB107E9A5}" type="datetimeFigureOut">
              <a:rPr lang="en-CA" smtClean="0"/>
              <a:t>2020-05-29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6AC21-7252-47CA-ADDB-36F9E9BF35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801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Outil de visualisation des données — </a:t>
            </a:r>
            <a:r>
              <a:rPr lang="fr-CA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RCV</a:t>
            </a:r>
            <a:r>
              <a:rPr lang="fr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–Plan et </a:t>
            </a:r>
            <a:r>
              <a:rPr lang="fr-CA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RCV</a:t>
            </a:r>
            <a:r>
              <a:rPr lang="fr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–Résultats — Étape 2</a:t>
            </a:r>
          </a:p>
          <a:p>
            <a:r>
              <a:rPr lang="fr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sept.-2016</a:t>
            </a:r>
          </a:p>
          <a:p>
            <a:r>
              <a:rPr lang="fr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Propriétaire du modèle : </a:t>
            </a:r>
            <a:r>
              <a:rPr lang="fr-CA" sz="80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fr-CA" sz="800" baseline="0" smtClean="0">
                <a:latin typeface="Arial" panose="020B0604020202020204" pitchFamily="34" charset="0"/>
                <a:cs typeface="Arial" panose="020B0604020202020204" pitchFamily="34" charset="0"/>
              </a:rPr>
              <a:t> d’audit</a:t>
            </a:r>
            <a:endParaRPr lang="fr-C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6AC21-7252-47CA-ADDB-36F9E9BF35A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1174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C142-396B-4877-98DA-07B7792BC9D9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D1B3-5946-4FF7-9181-3F0B81692A8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18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0937-C329-49CF-9AE2-498629661F3D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5A0C7-2FBD-471E-9D0C-5B34AB0EAA3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60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1CEE9-002A-446E-8BA8-A7BDFD78CEB7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4BFE-46AC-40D1-9218-F4B7D6952FA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665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7890A-15BF-48D7-8F0D-197591D4549C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3B381-9732-46EC-92CC-D18CCCE1BB4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572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FF11-EEF4-4574-9EA9-02C033FA55B4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8B44-1B84-4549-B4E5-474C0F62D6E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22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8C70-95EF-415D-9DC0-7853464DC8D4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F695-C4DF-4780-BDBF-2E4011EB8AD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512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BB72-B3E2-48D9-9C23-EF7FFD84E54B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646AE-6910-4D57-9978-F8CD16AD59D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018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41C3F-A9B0-41F9-A242-A3DD99AC1C4C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0635-1519-4F1B-9368-4105E9C863D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371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640A4-4C50-4C5A-AD45-B8259F00D9F7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FC483-5D78-4AC3-872D-595DAC81E89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665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37E4-5884-4987-8F63-833F01CB079C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2842-F136-4D37-8D2A-F14A75E6865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15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A85E-2F84-4307-98E7-049CC684F028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45744-A9E0-4B56-BFA3-EC7E8608222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89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33400"/>
            <a:ext cx="10515600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CA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CA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02911F-2471-4223-8557-DE3EB35F54DC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D77F99-D3B6-4D36-9395-DC9850EE776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927100" y="271282"/>
            <a:ext cx="10515600" cy="36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/>
            <a:r>
              <a:rPr lang="fr-CA" sz="110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PROTÉGÉ A</a:t>
            </a:r>
            <a:r>
              <a:rPr lang="fr-CA" sz="1100" b="1" baseline="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(lorsque rempli)</a:t>
            </a:r>
            <a:endParaRPr lang="fr-CA" sz="11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14"/>
          <p:cNvSpPr>
            <a:spLocks noGrp="1"/>
          </p:cNvSpPr>
          <p:nvPr>
            <p:ph idx="1"/>
          </p:nvPr>
        </p:nvSpPr>
        <p:spPr>
          <a:xfrm>
            <a:off x="838200" y="206375"/>
            <a:ext cx="10515600" cy="15541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fr-CA" altLang="en-US" sz="1100" b="1" dirty="0" smtClean="0"/>
              <a:t>Instructions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fr-CA" altLang="en-US" sz="1100" dirty="0" smtClean="0"/>
              <a:t>Coller le graphique qui a été copié du gabarit Outil de visualisation des données – Plan d’audit et </a:t>
            </a:r>
            <a:r>
              <a:rPr lang="fr-CA" altLang="en-US" sz="1100" dirty="0" err="1" smtClean="0"/>
              <a:t>RCV</a:t>
            </a:r>
            <a:r>
              <a:rPr lang="fr-CA" altLang="en-US" sz="1100" dirty="0" smtClean="0"/>
              <a:t> – Résultats (étape 1).xlsx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fr-CA" altLang="en-US" sz="1100" dirty="0" smtClean="0"/>
              <a:t>Apporter les modifications nécessaires, par exemple :</a:t>
            </a:r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fr-CA" altLang="en-US" sz="1100" dirty="0" smtClean="0"/>
              <a:t>Changer l’emplacement de la légende</a:t>
            </a:r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fr-CA" altLang="en-US" sz="1100" dirty="0" smtClean="0"/>
              <a:t>Étendre les lignes de l’importance relative et de la somme de </a:t>
            </a:r>
            <a:r>
              <a:rPr lang="fr-CA" altLang="en-US" sz="1100" dirty="0" err="1" smtClean="0"/>
              <a:t>minimis</a:t>
            </a:r>
            <a:endParaRPr lang="fr-CA" altLang="en-US" sz="1100" dirty="0" smtClean="0"/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fr-CA" altLang="en-US" sz="1100" dirty="0" smtClean="0"/>
              <a:t>Autres (voir exemple sur les pages suivantes)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fr-CA" altLang="en-US" sz="1100" dirty="0" smtClean="0"/>
              <a:t>Sélectionner le graphique, cliquez le bouton de droit et choisir </a:t>
            </a:r>
            <a:r>
              <a:rPr lang="fr-CA" altLang="en-US" sz="1100" b="1" i="1" dirty="0" smtClean="0"/>
              <a:t>Enregistrer en tant qu’image</a:t>
            </a:r>
            <a:r>
              <a:rPr lang="fr-CA" altLang="en-US" sz="1100" dirty="0" smtClean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fr-CA" altLang="en-US" sz="1100" dirty="0" smtClean="0"/>
              <a:t>Choisir d’enregistrer l’image en format </a:t>
            </a:r>
            <a:r>
              <a:rPr lang="fr-CA" altLang="en-US" sz="1100" dirty="0" err="1" smtClean="0"/>
              <a:t>PNG</a:t>
            </a:r>
            <a:r>
              <a:rPr lang="fr-CA" altLang="en-US" sz="1100" dirty="0" smtClean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fr-CA" altLang="en-US" sz="1100" dirty="0" smtClean="0"/>
              <a:t>Insérer l’image dans votre document. </a:t>
            </a:r>
          </a:p>
        </p:txBody>
      </p:sp>
      <p:graphicFrame>
        <p:nvGraphicFramePr>
          <p:cNvPr id="4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662623"/>
              </p:ext>
            </p:extLst>
          </p:nvPr>
        </p:nvGraphicFramePr>
        <p:xfrm>
          <a:off x="1515518" y="2001832"/>
          <a:ext cx="7970520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273647" y="1007473"/>
          <a:ext cx="6985979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2"/>
          <p:cNvGraphicFramePr>
            <a:graphicFrameLocks/>
          </p:cNvGraphicFramePr>
          <p:nvPr/>
        </p:nvGraphicFramePr>
        <p:xfrm>
          <a:off x="1647645" y="1274891"/>
          <a:ext cx="6323164" cy="5151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Left Brace 7"/>
          <p:cNvSpPr>
            <a:spLocks noChangeAspect="1"/>
          </p:cNvSpPr>
          <p:nvPr/>
        </p:nvSpPr>
        <p:spPr>
          <a:xfrm rot="5400000">
            <a:off x="2951162" y="2070101"/>
            <a:ext cx="193675" cy="1511300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0" name="Left Brace 9"/>
          <p:cNvSpPr>
            <a:spLocks/>
          </p:cNvSpPr>
          <p:nvPr/>
        </p:nvSpPr>
        <p:spPr>
          <a:xfrm rot="5400000">
            <a:off x="5756276" y="1098550"/>
            <a:ext cx="195262" cy="3455987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7419</TotalTime>
  <Words>179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OAG-BVG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Outil de visualisation des données — RCV–Plan et RCV–Résultats — Étape 2</dc:title>
  <dc:subject> Outil de visualisation des données — RCV–Plan et RCV–Résultats — Étape 2</dc:subject>
  <dc:creator>OAG-BVG</dc:creator>
  <cp:lastModifiedBy>Lepage, Roxanne</cp:lastModifiedBy>
  <cp:revision>33</cp:revision>
  <dcterms:created xsi:type="dcterms:W3CDTF">2016-05-26T16:55:05Z</dcterms:created>
  <dcterms:modified xsi:type="dcterms:W3CDTF">2020-05-29T18:23:42Z</dcterms:modified>
  <cp:category>Modèle</cp:category>
  <cp:contentStatus>16146</cp:contentStatus>
</cp:coreProperties>
</file>