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29" r:id="rId1"/>
    <p:sldMasterId id="2147483684" r:id="rId2"/>
    <p:sldMasterId id="2147484433" r:id="rId3"/>
  </p:sldMasterIdLst>
  <p:notesMasterIdLst>
    <p:notesMasterId r:id="rId32"/>
  </p:notesMasterIdLst>
  <p:handoutMasterIdLst>
    <p:handoutMasterId r:id="rId33"/>
  </p:handoutMasterIdLst>
  <p:sldIdLst>
    <p:sldId id="331" r:id="rId4"/>
    <p:sldId id="324" r:id="rId5"/>
    <p:sldId id="291" r:id="rId6"/>
    <p:sldId id="317" r:id="rId7"/>
    <p:sldId id="292" r:id="rId8"/>
    <p:sldId id="293" r:id="rId9"/>
    <p:sldId id="294" r:id="rId10"/>
    <p:sldId id="295" r:id="rId11"/>
    <p:sldId id="296" r:id="rId12"/>
    <p:sldId id="297" r:id="rId13"/>
    <p:sldId id="298" r:id="rId14"/>
    <p:sldId id="299" r:id="rId15"/>
    <p:sldId id="301" r:id="rId16"/>
    <p:sldId id="323" r:id="rId17"/>
    <p:sldId id="335" r:id="rId18"/>
    <p:sldId id="329" r:id="rId19"/>
    <p:sldId id="325" r:id="rId20"/>
    <p:sldId id="304" r:id="rId21"/>
    <p:sldId id="305" r:id="rId22"/>
    <p:sldId id="306" r:id="rId23"/>
    <p:sldId id="322" r:id="rId24"/>
    <p:sldId id="332" r:id="rId25"/>
    <p:sldId id="333" r:id="rId26"/>
    <p:sldId id="321" r:id="rId27"/>
    <p:sldId id="320" r:id="rId28"/>
    <p:sldId id="311" r:id="rId29"/>
    <p:sldId id="330" r:id="rId30"/>
    <p:sldId id="334" r:id="rId31"/>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AAF"/>
    <a:srgbClr val="334F74"/>
    <a:srgbClr val="FFFFFF"/>
    <a:srgbClr val="334F10"/>
    <a:srgbClr val="33CCCC"/>
    <a:srgbClr val="009999"/>
    <a:srgbClr val="345075"/>
    <a:srgbClr val="16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D9945-7498-43D9-8623-3900C7B7B799}">
  <a:tblStyle styleId="{CCBD9945-7498-43D9-8623-3900C7B7B79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40" autoAdjust="0"/>
    <p:restoredTop sz="96266" autoAdjust="0"/>
  </p:normalViewPr>
  <p:slideViewPr>
    <p:cSldViewPr snapToGrid="0">
      <p:cViewPr varScale="1">
        <p:scale>
          <a:sx n="154" d="100"/>
          <a:sy n="154" d="100"/>
        </p:scale>
        <p:origin x="1098" y="1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0" d="100"/>
          <a:sy n="90"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Header Placeholder 1"/>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CA" altLang="en-US"/>
          </a:p>
        </p:txBody>
      </p:sp>
      <p:sp>
        <p:nvSpPr>
          <p:cNvPr id="28675" name="Date Placeholder 2"/>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Clr>
                <a:srgbClr val="000000"/>
              </a:buClr>
              <a:buFont typeface="Arial" panose="020B0604020202020204" pitchFamily="34" charset="0"/>
              <a:buNone/>
              <a:defRPr sz="1200"/>
            </a:lvl1pPr>
          </a:lstStyle>
          <a:p>
            <a:pPr>
              <a:defRPr/>
            </a:pPr>
            <a:fld id="{8C40B104-1EEC-4C9F-9AD0-373973072580}" type="datetimeFigureOut">
              <a:rPr lang="en-CA" altLang="en-US"/>
              <a:pPr>
                <a:defRPr/>
              </a:pPr>
              <a:t>2021-08-17</a:t>
            </a:fld>
            <a:endParaRPr lang="en-CA" altLang="en-US" dirty="0"/>
          </a:p>
        </p:txBody>
      </p:sp>
      <p:sp>
        <p:nvSpPr>
          <p:cNvPr id="28676" name="Footer Placeholder 3"/>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CA" altLang="en-US"/>
          </a:p>
        </p:txBody>
      </p:sp>
      <p:sp>
        <p:nvSpPr>
          <p:cNvPr id="28677" name="Slide Number Placeholder 4"/>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Clr>
                <a:srgbClr val="000000"/>
              </a:buClr>
              <a:buFont typeface="Arial" panose="020B0604020202020204" pitchFamily="34" charset="0"/>
              <a:buNone/>
              <a:defRPr sz="1200"/>
            </a:lvl1pPr>
          </a:lstStyle>
          <a:p>
            <a:pPr>
              <a:defRPr/>
            </a:pPr>
            <a:fld id="{E2BE8DD5-E95A-4ED3-9B07-1598AD9674EF}" type="slidenum">
              <a:rPr lang="en-CA" altLang="en-US"/>
              <a:pPr>
                <a:defRPr/>
              </a:pPr>
              <a:t>‹#›</a:t>
            </a:fld>
            <a:endParaRPr lang="en-CA" altLang="en-US" dirty="0"/>
          </a:p>
        </p:txBody>
      </p:sp>
    </p:spTree>
    <p:extLst>
      <p:ext uri="{BB962C8B-B14F-4D97-AF65-F5344CB8AC3E}">
        <p14:creationId xmlns:p14="http://schemas.microsoft.com/office/powerpoint/2010/main" val="237420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0243"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extLst>
      <p:ext uri="{BB962C8B-B14F-4D97-AF65-F5344CB8AC3E}">
        <p14:creationId xmlns:p14="http://schemas.microsoft.com/office/powerpoint/2010/main" val="2822625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headEnd/>
            <a:tailEnd/>
          </a:ln>
        </p:spPr>
      </p:sp>
      <p:sp>
        <p:nvSpPr>
          <p:cNvPr id="13315" name="Notes Placeholder 2"/>
          <p:cNvSpPr txBox="1">
            <a:spLocks noGrp="1"/>
          </p:cNvSpPr>
          <p:nvPr>
            <p:ph type="body" idx="1"/>
          </p:nvPr>
        </p:nvSpPr>
        <p:spPr>
          <a:ln/>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16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a:headEnd/>
            <a:tailEnd/>
          </a:ln>
        </p:spPr>
      </p:sp>
      <p:sp>
        <p:nvSpPr>
          <p:cNvPr id="31747"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headEnd/>
            <a:tailEnd/>
          </a:ln>
        </p:spPr>
      </p:sp>
      <p:sp>
        <p:nvSpPr>
          <p:cNvPr id="33795"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43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a:headEnd/>
            <a:tailEnd/>
          </a:ln>
        </p:spPr>
      </p:sp>
      <p:sp>
        <p:nvSpPr>
          <p:cNvPr id="40963"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27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headEnd/>
            <a:tailEnd/>
          </a:ln>
        </p:spPr>
      </p:sp>
      <p:sp>
        <p:nvSpPr>
          <p:cNvPr id="50179"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85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a:headEnd/>
            <a:tailEnd/>
          </a:ln>
        </p:spPr>
      </p:sp>
      <p:sp>
        <p:nvSpPr>
          <p:cNvPr id="15363" name="Espace réservé des commentaires 2"/>
          <p:cNvSpPr txBox="1">
            <a:spLocks noGrp="1"/>
          </p:cNvSpPr>
          <p:nvPr>
            <p:ph type="body" idx="1"/>
          </p:nvPr>
        </p:nvSpPr>
        <p:spPr>
          <a:ln/>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4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a:headEnd/>
            <a:tailEnd/>
          </a:ln>
        </p:spPr>
      </p:sp>
      <p:sp>
        <p:nvSpPr>
          <p:cNvPr id="17411" name="Espace réservé des commentaires 2"/>
          <p:cNvSpPr txBox="1">
            <a:spLocks noGrp="1"/>
          </p:cNvSpPr>
          <p:nvPr>
            <p:ph type="body" idx="1"/>
          </p:nvPr>
        </p:nvSpPr>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8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81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a:headEnd/>
            <a:tailEnd/>
          </a:ln>
        </p:spPr>
      </p:sp>
      <p:sp>
        <p:nvSpPr>
          <p:cNvPr id="21507"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93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headEnd/>
            <a:tailEnd/>
          </a:ln>
        </p:spPr>
      </p:sp>
      <p:sp>
        <p:nvSpPr>
          <p:cNvPr id="23555" name="Notes Placeholder 2"/>
          <p:cNvSpPr txBox="1">
            <a:spLocks noGrp="1"/>
          </p:cNvSpPr>
          <p:nvPr>
            <p:ph type="body" idx="1"/>
          </p:nvPr>
        </p:nvSpPr>
        <p:spPr/>
        <p:txBody>
          <a:bodyPr/>
          <a:lstStyle/>
          <a:p>
            <a:pPr marL="174625" eaLnBrk="1" hangingPunct="1">
              <a:buFont typeface="Wingdings" panose="05000000000000000000" pitchFamily="2" charset="2"/>
              <a:buNone/>
            </a:pPr>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0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a:headEnd/>
            <a:tailEnd/>
          </a:ln>
        </p:spPr>
      </p:sp>
      <p:sp>
        <p:nvSpPr>
          <p:cNvPr id="25603"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0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a:headEnd/>
            <a:tailEnd/>
          </a:ln>
        </p:spPr>
      </p:sp>
      <p:sp>
        <p:nvSpPr>
          <p:cNvPr id="27651"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99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a:headEnd/>
            <a:tailEnd/>
          </a:ln>
        </p:spPr>
      </p:sp>
      <p:sp>
        <p:nvSpPr>
          <p:cNvPr id="29699"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72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blank">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0" y="940904"/>
            <a:ext cx="8820441" cy="1636041"/>
          </a:xfrm>
          <a:prstGeom prst="rect">
            <a:avLst/>
          </a:prstGeom>
          <a:noFill/>
          <a:effectLst/>
        </p:spPr>
        <p:txBody>
          <a:bodyPr vert="horz" lIns="274320" tIns="45720" rIns="274320" bIns="45720" rtlCol="0" anchor="ctr" anchorCtr="0">
            <a:normAutofit/>
          </a:bodyPr>
          <a:lstStyle>
            <a:lvl1pPr algn="l">
              <a:lnSpc>
                <a:spcPts val="5000"/>
              </a:lnSpc>
              <a:defRPr sz="5000" spc="0">
                <a:solidFill>
                  <a:schemeClr val="bg1"/>
                </a:solidFill>
                <a:effectLst>
                  <a:outerShdw blurRad="38100" dist="38100" dir="2700000" algn="tl">
                    <a:srgbClr val="000000">
                      <a:alpha val="43137"/>
                    </a:srgbClr>
                  </a:outerShdw>
                </a:effectLst>
                <a:latin typeface="+mj-lt"/>
              </a:defRPr>
            </a:lvl1pPr>
          </a:lstStyle>
          <a:p>
            <a:endParaRPr lang="en-CA" noProof="0" dirty="0"/>
          </a:p>
        </p:txBody>
      </p:sp>
      <p:sp>
        <p:nvSpPr>
          <p:cNvPr id="28" name="Google Shape;50;p6"/>
          <p:cNvSpPr txBox="1">
            <a:spLocks noGrp="1"/>
          </p:cNvSpPr>
          <p:nvPr>
            <p:ph type="body" idx="2"/>
          </p:nvPr>
        </p:nvSpPr>
        <p:spPr>
          <a:xfrm>
            <a:off x="0" y="4498209"/>
            <a:ext cx="4889111" cy="470452"/>
          </a:xfrm>
          <a:prstGeom prst="rect">
            <a:avLst/>
          </a:prstGeom>
        </p:spPr>
        <p:txBody>
          <a:bodyPr spcFirstLastPara="1" wrap="square" lIns="0" tIns="0" rIns="0" bIns="0" anchor="ctr" anchorCtr="0">
            <a:noAutofit/>
          </a:bodyPr>
          <a:lstStyle>
            <a:lvl1pPr marL="285750" lvl="0" indent="0">
              <a:spcBef>
                <a:spcPts val="0"/>
              </a:spcBef>
              <a:spcAft>
                <a:spcPts val="0"/>
              </a:spcAft>
              <a:buClr>
                <a:srgbClr val="345075"/>
              </a:buClr>
              <a:buSzPts val="1800"/>
              <a:buFontTx/>
              <a:buNone/>
              <a:defRPr sz="1400" b="1" spc="0">
                <a:solidFill>
                  <a:schemeClr val="bg1"/>
                </a:solidFill>
                <a:effectLst>
                  <a:outerShdw blurRad="38100" dist="38100" dir="2700000" algn="tl">
                    <a:srgbClr val="000000">
                      <a:alpha val="43137"/>
                    </a:srgbClr>
                  </a:outerShdw>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
        <p:nvSpPr>
          <p:cNvPr id="4" name="Google Shape;50;p6"/>
          <p:cNvSpPr txBox="1">
            <a:spLocks noGrp="1"/>
          </p:cNvSpPr>
          <p:nvPr>
            <p:ph type="body" idx="10"/>
          </p:nvPr>
        </p:nvSpPr>
        <p:spPr>
          <a:xfrm>
            <a:off x="0" y="2697117"/>
            <a:ext cx="7862455" cy="1216792"/>
          </a:xfrm>
          <a:prstGeom prst="rect">
            <a:avLst/>
          </a:prstGeom>
        </p:spPr>
        <p:txBody>
          <a:bodyPr spcFirstLastPara="1" wrap="square" lIns="0" tIns="0" rIns="0" bIns="0" anchor="ctr" anchorCtr="0">
            <a:noAutofit/>
          </a:bodyPr>
          <a:lstStyle>
            <a:lvl1pPr marL="285750" lvl="0" indent="0">
              <a:lnSpc>
                <a:spcPts val="3000"/>
              </a:lnSpc>
              <a:spcBef>
                <a:spcPts val="0"/>
              </a:spcBef>
              <a:spcAft>
                <a:spcPts val="0"/>
              </a:spcAft>
              <a:buClr>
                <a:srgbClr val="345075"/>
              </a:buClr>
              <a:buSzPts val="1800"/>
              <a:buFontTx/>
              <a:buNone/>
              <a:defRPr sz="2400" b="1" spc="0">
                <a:solidFill>
                  <a:schemeClr val="bg1"/>
                </a:solidFill>
                <a:effectLst>
                  <a:outerShdw blurRad="38100" dist="38100" dir="2700000" algn="tl">
                    <a:srgbClr val="000000">
                      <a:alpha val="43137"/>
                    </a:srgbClr>
                  </a:outerShdw>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Tree>
    <p:extLst>
      <p:ext uri="{BB962C8B-B14F-4D97-AF65-F5344CB8AC3E}">
        <p14:creationId xmlns:p14="http://schemas.microsoft.com/office/powerpoint/2010/main" val="369153982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inside) - blank1">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10" name="Google Shape;50;p6"/>
          <p:cNvSpPr txBox="1">
            <a:spLocks noGrp="1"/>
          </p:cNvSpPr>
          <p:nvPr>
            <p:ph type="body" idx="2"/>
          </p:nvPr>
        </p:nvSpPr>
        <p:spPr>
          <a:xfrm>
            <a:off x="0" y="1252024"/>
            <a:ext cx="5980113"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en-CA" noProof="0" dirty="0" smtClean="0"/>
          </a:p>
        </p:txBody>
      </p:sp>
      <p:sp>
        <p:nvSpPr>
          <p:cNvPr id="9" name="Picture Placeholder 2"/>
          <p:cNvSpPr>
            <a:spLocks noGrp="1"/>
          </p:cNvSpPr>
          <p:nvPr>
            <p:ph type="pic" sz="quarter" idx="12"/>
          </p:nvPr>
        </p:nvSpPr>
        <p:spPr>
          <a:xfrm>
            <a:off x="6316393" y="1252024"/>
            <a:ext cx="2827607" cy="2924560"/>
          </a:xfrm>
          <a:prstGeom prst="rect">
            <a:avLst/>
          </a:prstGeom>
        </p:spPr>
        <p:txBody>
          <a:bodyPr anchor="ctr" anchorCtr="0"/>
          <a:lstStyle>
            <a:lvl1pPr>
              <a:defRPr sz="1800" spc="0">
                <a:latin typeface="+mj-lt"/>
              </a:defRPr>
            </a:lvl1pPr>
          </a:lstStyle>
          <a:p>
            <a:pPr lvl="0"/>
            <a:endParaRPr lang="en-CA" noProof="0" dirty="0"/>
          </a:p>
        </p:txBody>
      </p:sp>
      <p:sp>
        <p:nvSpPr>
          <p:cNvPr id="5" name="Footer Placeholder 4"/>
          <p:cNvSpPr>
            <a:spLocks noGrp="1"/>
          </p:cNvSpPr>
          <p:nvPr>
            <p:ph type="ftr" sz="quarter" idx="13"/>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en-CA"/>
          </a:p>
        </p:txBody>
      </p:sp>
    </p:spTree>
    <p:extLst>
      <p:ext uri="{BB962C8B-B14F-4D97-AF65-F5344CB8AC3E}">
        <p14:creationId xmlns:p14="http://schemas.microsoft.com/office/powerpoint/2010/main" val="420736424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inside) - blank1">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10" name="Google Shape;50;p6"/>
          <p:cNvSpPr txBox="1">
            <a:spLocks noGrp="1"/>
          </p:cNvSpPr>
          <p:nvPr>
            <p:ph type="body" idx="2"/>
          </p:nvPr>
        </p:nvSpPr>
        <p:spPr>
          <a:xfrm>
            <a:off x="0" y="1252024"/>
            <a:ext cx="8820441"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en-CA" noProof="0" dirty="0" smtClean="0"/>
          </a:p>
        </p:txBody>
      </p:sp>
      <p:sp>
        <p:nvSpPr>
          <p:cNvPr id="4" name="Footer Placeholder 4"/>
          <p:cNvSpPr>
            <a:spLocks noGrp="1"/>
          </p:cNvSpPr>
          <p:nvPr>
            <p:ph type="ftr" sz="quarter" idx="10"/>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en-CA"/>
          </a:p>
        </p:txBody>
      </p:sp>
    </p:spTree>
    <p:extLst>
      <p:ext uri="{BB962C8B-B14F-4D97-AF65-F5344CB8AC3E}">
        <p14:creationId xmlns:p14="http://schemas.microsoft.com/office/powerpoint/2010/main" val="239857746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inside) - blank3">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7" name="Google Shape;50;p6"/>
          <p:cNvSpPr txBox="1">
            <a:spLocks noGrp="1"/>
          </p:cNvSpPr>
          <p:nvPr>
            <p:ph type="body" idx="2"/>
          </p:nvPr>
        </p:nvSpPr>
        <p:spPr>
          <a:xfrm>
            <a:off x="3160644" y="1252024"/>
            <a:ext cx="5980113"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en-CA" noProof="0" dirty="0" smtClean="0"/>
          </a:p>
        </p:txBody>
      </p:sp>
      <p:sp>
        <p:nvSpPr>
          <p:cNvPr id="10" name="Picture Placeholder 2"/>
          <p:cNvSpPr>
            <a:spLocks noGrp="1"/>
          </p:cNvSpPr>
          <p:nvPr>
            <p:ph type="pic" sz="quarter" idx="12"/>
          </p:nvPr>
        </p:nvSpPr>
        <p:spPr>
          <a:xfrm>
            <a:off x="0" y="1252024"/>
            <a:ext cx="2827607" cy="2924560"/>
          </a:xfrm>
          <a:prstGeom prst="rect">
            <a:avLst/>
          </a:prstGeom>
        </p:spPr>
        <p:txBody>
          <a:bodyPr anchor="ctr" anchorCtr="0"/>
          <a:lstStyle>
            <a:lvl1pPr>
              <a:defRPr sz="1800" spc="0">
                <a:latin typeface="+mj-lt"/>
              </a:defRPr>
            </a:lvl1pPr>
          </a:lstStyle>
          <a:p>
            <a:pPr lvl="0"/>
            <a:endParaRPr lang="en-CA" noProof="0" dirty="0"/>
          </a:p>
        </p:txBody>
      </p:sp>
      <p:sp>
        <p:nvSpPr>
          <p:cNvPr id="5" name="Footer Placeholder 4"/>
          <p:cNvSpPr>
            <a:spLocks noGrp="1"/>
          </p:cNvSpPr>
          <p:nvPr>
            <p:ph type="ftr" sz="quarter" idx="13"/>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a:solidFill>
                  <a:schemeClr val="tx1"/>
                </a:solidFill>
                <a:latin typeface="+mj-lt"/>
                <a:ea typeface="Arial"/>
                <a:cs typeface="Arial"/>
                <a:sym typeface="Arial"/>
              </a:defRPr>
            </a:lvl1pPr>
          </a:lstStyle>
          <a:p>
            <a:pPr>
              <a:defRPr/>
            </a:pPr>
            <a:endParaRPr lang="en-CA"/>
          </a:p>
        </p:txBody>
      </p:sp>
    </p:spTree>
    <p:extLst>
      <p:ext uri="{BB962C8B-B14F-4D97-AF65-F5344CB8AC3E}">
        <p14:creationId xmlns:p14="http://schemas.microsoft.com/office/powerpoint/2010/main" val="313987918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inside) - chart">
    <p:spTree>
      <p:nvGrpSpPr>
        <p:cNvPr id="1" name=""/>
        <p:cNvGrpSpPr/>
        <p:nvPr/>
      </p:nvGrpSpPr>
      <p:grpSpPr>
        <a:xfrm>
          <a:off x="0" y="0"/>
          <a:ext cx="0" cy="0"/>
          <a:chOff x="0" y="0"/>
          <a:chExt cx="0" cy="0"/>
        </a:xfrm>
      </p:grpSpPr>
      <p:cxnSp>
        <p:nvCxnSpPr>
          <p:cNvPr id="13" name="Straight Connector 12"/>
          <p:cNvCxnSpPr/>
          <p:nvPr userDrawn="1"/>
        </p:nvCxnSpPr>
        <p:spPr>
          <a:xfrm>
            <a:off x="2411413"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48200"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884988"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sp>
        <p:nvSpPr>
          <p:cNvPr id="9" name="Google Shape;50;p6"/>
          <p:cNvSpPr txBox="1">
            <a:spLocks noGrp="1"/>
          </p:cNvSpPr>
          <p:nvPr>
            <p:ph type="body" idx="2"/>
          </p:nvPr>
        </p:nvSpPr>
        <p:spPr>
          <a:xfrm>
            <a:off x="324678" y="2606726"/>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
        <p:nvSpPr>
          <p:cNvPr id="10" name="Google Shape;50;p6"/>
          <p:cNvSpPr txBox="1">
            <a:spLocks noGrp="1"/>
          </p:cNvSpPr>
          <p:nvPr>
            <p:ph type="body" idx="15"/>
          </p:nvPr>
        </p:nvSpPr>
        <p:spPr>
          <a:xfrm>
            <a:off x="2603088" y="26067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
        <p:nvSpPr>
          <p:cNvPr id="11" name="Google Shape;50;p6"/>
          <p:cNvSpPr txBox="1">
            <a:spLocks noGrp="1"/>
          </p:cNvSpPr>
          <p:nvPr>
            <p:ph type="body" idx="16"/>
          </p:nvPr>
        </p:nvSpPr>
        <p:spPr>
          <a:xfrm>
            <a:off x="4819064" y="26067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
        <p:nvSpPr>
          <p:cNvPr id="12" name="Google Shape;50;p6"/>
          <p:cNvSpPr txBox="1">
            <a:spLocks noGrp="1"/>
          </p:cNvSpPr>
          <p:nvPr>
            <p:ph type="body" idx="17"/>
          </p:nvPr>
        </p:nvSpPr>
        <p:spPr>
          <a:xfrm>
            <a:off x="7037924" y="25881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en-CA" noProof="0" dirty="0" smtClean="0"/>
          </a:p>
        </p:txBody>
      </p:sp>
      <p:sp>
        <p:nvSpPr>
          <p:cNvPr id="3" name="Picture Placeholder 2"/>
          <p:cNvSpPr>
            <a:spLocks noGrp="1"/>
          </p:cNvSpPr>
          <p:nvPr>
            <p:ph type="pic" sz="quarter" idx="18"/>
          </p:nvPr>
        </p:nvSpPr>
        <p:spPr>
          <a:xfrm>
            <a:off x="795720" y="1414359"/>
            <a:ext cx="1027112" cy="1027112"/>
          </a:xfrm>
          <a:prstGeom prst="rect">
            <a:avLst/>
          </a:prstGeom>
        </p:spPr>
        <p:txBody>
          <a:bodyPr/>
          <a:lstStyle/>
          <a:p>
            <a:pPr lvl="0"/>
            <a:endParaRPr lang="fr-CA" noProof="0"/>
          </a:p>
        </p:txBody>
      </p:sp>
      <p:sp>
        <p:nvSpPr>
          <p:cNvPr id="14" name="Picture Placeholder 2"/>
          <p:cNvSpPr>
            <a:spLocks noGrp="1"/>
          </p:cNvSpPr>
          <p:nvPr>
            <p:ph type="pic" sz="quarter" idx="19"/>
          </p:nvPr>
        </p:nvSpPr>
        <p:spPr>
          <a:xfrm>
            <a:off x="3032506" y="1377157"/>
            <a:ext cx="1027112" cy="1027112"/>
          </a:xfrm>
          <a:prstGeom prst="rect">
            <a:avLst/>
          </a:prstGeom>
        </p:spPr>
        <p:txBody>
          <a:bodyPr/>
          <a:lstStyle/>
          <a:p>
            <a:pPr lvl="0"/>
            <a:endParaRPr lang="fr-CA" noProof="0"/>
          </a:p>
        </p:txBody>
      </p:sp>
      <p:sp>
        <p:nvSpPr>
          <p:cNvPr id="15" name="Picture Placeholder 2"/>
          <p:cNvSpPr>
            <a:spLocks noGrp="1"/>
          </p:cNvSpPr>
          <p:nvPr>
            <p:ph type="pic" sz="quarter" idx="20"/>
          </p:nvPr>
        </p:nvSpPr>
        <p:spPr>
          <a:xfrm>
            <a:off x="5269292" y="1414359"/>
            <a:ext cx="1027112" cy="1027112"/>
          </a:xfrm>
          <a:prstGeom prst="rect">
            <a:avLst/>
          </a:prstGeom>
        </p:spPr>
        <p:txBody>
          <a:bodyPr/>
          <a:lstStyle/>
          <a:p>
            <a:pPr lvl="0"/>
            <a:endParaRPr lang="fr-CA" noProof="0"/>
          </a:p>
        </p:txBody>
      </p:sp>
      <p:sp>
        <p:nvSpPr>
          <p:cNvPr id="16" name="Picture Placeholder 2"/>
          <p:cNvSpPr>
            <a:spLocks noGrp="1"/>
          </p:cNvSpPr>
          <p:nvPr>
            <p:ph type="pic" sz="quarter" idx="21"/>
          </p:nvPr>
        </p:nvSpPr>
        <p:spPr>
          <a:xfrm>
            <a:off x="7506079" y="1414359"/>
            <a:ext cx="1027112" cy="1027112"/>
          </a:xfrm>
          <a:prstGeom prst="rect">
            <a:avLst/>
          </a:prstGeom>
        </p:spPr>
        <p:txBody>
          <a:bodyPr/>
          <a:lstStyle/>
          <a:p>
            <a:pPr lvl="0"/>
            <a:endParaRPr lang="fr-CA" noProof="0"/>
          </a:p>
        </p:txBody>
      </p:sp>
      <p:sp>
        <p:nvSpPr>
          <p:cNvPr id="17"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20" name="Footer Placeholder 4"/>
          <p:cNvSpPr>
            <a:spLocks noGrp="1"/>
          </p:cNvSpPr>
          <p:nvPr>
            <p:ph type="ftr" sz="quarter" idx="22"/>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a:solidFill>
                  <a:schemeClr val="tx1"/>
                </a:solidFill>
                <a:latin typeface="+mj-lt"/>
                <a:ea typeface="Arial"/>
                <a:cs typeface="Arial"/>
                <a:sym typeface="Arial"/>
              </a:defRPr>
            </a:lvl1pPr>
          </a:lstStyle>
          <a:p>
            <a:pPr>
              <a:defRPr/>
            </a:pPr>
            <a:endParaRPr lang="en-CA"/>
          </a:p>
        </p:txBody>
      </p:sp>
    </p:spTree>
    <p:extLst>
      <p:ext uri="{BB962C8B-B14F-4D97-AF65-F5344CB8AC3E}">
        <p14:creationId xmlns:p14="http://schemas.microsoft.com/office/powerpoint/2010/main" val="4989326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inside) - 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211016" y="1252024"/>
            <a:ext cx="8721970" cy="2924176"/>
          </a:xfrm>
          <a:prstGeom prst="rect">
            <a:avLst/>
          </a:prstGeom>
        </p:spPr>
        <p:txBody>
          <a:bodyPr/>
          <a:lstStyle>
            <a:lvl1pPr>
              <a:defRPr sz="1800" spc="0">
                <a:latin typeface="+mj-lt"/>
              </a:defRPr>
            </a:lvl1pPr>
          </a:lstStyle>
          <a:p>
            <a:pPr lvl="0"/>
            <a:endParaRPr lang="en-CA" noProof="0" dirty="0"/>
          </a:p>
        </p:txBody>
      </p:sp>
      <p:sp>
        <p:nvSpPr>
          <p:cNvPr id="6"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4" name="Footer Placeholder 4"/>
          <p:cNvSpPr>
            <a:spLocks noGrp="1"/>
          </p:cNvSpPr>
          <p:nvPr>
            <p:ph type="ftr" sz="quarter" idx="14"/>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a:solidFill>
                  <a:schemeClr val="tx1"/>
                </a:solidFill>
                <a:latin typeface="+mj-lt"/>
                <a:ea typeface="Arial"/>
                <a:cs typeface="Arial"/>
                <a:sym typeface="Arial"/>
              </a:defRPr>
            </a:lvl1pPr>
          </a:lstStyle>
          <a:p>
            <a:pPr>
              <a:defRPr/>
            </a:pPr>
            <a:endParaRPr lang="en-CA"/>
          </a:p>
        </p:txBody>
      </p:sp>
    </p:spTree>
    <p:extLst>
      <p:ext uri="{BB962C8B-B14F-4D97-AF65-F5344CB8AC3E}">
        <p14:creationId xmlns:p14="http://schemas.microsoft.com/office/powerpoint/2010/main" val="362264634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blue) - 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en-CA" noProof="0" dirty="0"/>
          </a:p>
        </p:txBody>
      </p:sp>
      <p:sp>
        <p:nvSpPr>
          <p:cNvPr id="5" name="Picture Placeholder 2"/>
          <p:cNvSpPr>
            <a:spLocks noGrp="1"/>
          </p:cNvSpPr>
          <p:nvPr>
            <p:ph type="pic" sz="quarter" idx="12"/>
          </p:nvPr>
        </p:nvSpPr>
        <p:spPr>
          <a:xfrm>
            <a:off x="1" y="1252024"/>
            <a:ext cx="9144000" cy="2924560"/>
          </a:xfrm>
          <a:prstGeom prst="rect">
            <a:avLst/>
          </a:prstGeom>
        </p:spPr>
        <p:txBody>
          <a:bodyPr anchor="ctr" anchorCtr="0"/>
          <a:lstStyle>
            <a:lvl1pPr>
              <a:defRPr sz="1800" spc="0">
                <a:latin typeface="+mj-lt"/>
              </a:defRPr>
            </a:lvl1pPr>
          </a:lstStyle>
          <a:p>
            <a:pPr lvl="0"/>
            <a:endParaRPr lang="en-CA" noProof="0" dirty="0"/>
          </a:p>
        </p:txBody>
      </p:sp>
      <p:sp>
        <p:nvSpPr>
          <p:cNvPr id="6" name="Footer Placeholder 4"/>
          <p:cNvSpPr>
            <a:spLocks noGrp="1"/>
          </p:cNvSpPr>
          <p:nvPr>
            <p:ph type="ftr" sz="quarter" idx="13"/>
          </p:nvPr>
        </p:nvSpPr>
        <p:spPr>
          <a:xfrm>
            <a:off x="373063" y="4608513"/>
            <a:ext cx="52800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a:solidFill>
                  <a:schemeClr val="bg1"/>
                </a:solidFill>
                <a:latin typeface="+mj-lt"/>
                <a:ea typeface="Arial"/>
                <a:cs typeface="Arial"/>
                <a:sym typeface="Arial"/>
              </a:defRPr>
            </a:lvl1pPr>
          </a:lstStyle>
          <a:p>
            <a:pPr>
              <a:defRPr/>
            </a:pPr>
            <a:endParaRPr lang="en-US"/>
          </a:p>
        </p:txBody>
      </p:sp>
    </p:spTree>
    <p:extLst>
      <p:ext uri="{BB962C8B-B14F-4D97-AF65-F5344CB8AC3E}">
        <p14:creationId xmlns:p14="http://schemas.microsoft.com/office/powerpoint/2010/main" val="6795165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0" y="-6350"/>
            <a:ext cx="9144000" cy="514985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6" name="Hexagon 25"/>
          <p:cNvSpPr/>
          <p:nvPr userDrawn="1"/>
        </p:nvSpPr>
        <p:spPr>
          <a:xfrm flipH="1">
            <a:off x="6672263" y="493713"/>
            <a:ext cx="246062" cy="211137"/>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7" name="Hexagon 26"/>
          <p:cNvSpPr/>
          <p:nvPr userDrawn="1"/>
        </p:nvSpPr>
        <p:spPr>
          <a:xfrm flipH="1">
            <a:off x="5826125" y="252413"/>
            <a:ext cx="531813" cy="45878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8" name="Hexagon 27"/>
          <p:cNvSpPr/>
          <p:nvPr userDrawn="1"/>
        </p:nvSpPr>
        <p:spPr>
          <a:xfrm flipH="1">
            <a:off x="7575550" y="955675"/>
            <a:ext cx="244475" cy="211138"/>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9" name="Hexagon 28"/>
          <p:cNvSpPr/>
          <p:nvPr userDrawn="1"/>
        </p:nvSpPr>
        <p:spPr>
          <a:xfrm flipH="1">
            <a:off x="6005513" y="2932113"/>
            <a:ext cx="568325" cy="4905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0" name="Hexagon 29"/>
          <p:cNvSpPr/>
          <p:nvPr userDrawn="1"/>
        </p:nvSpPr>
        <p:spPr>
          <a:xfrm flipH="1">
            <a:off x="8343900" y="3367088"/>
            <a:ext cx="533400" cy="460375"/>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1" name="Hexagon 30"/>
          <p:cNvSpPr/>
          <p:nvPr userDrawn="1"/>
        </p:nvSpPr>
        <p:spPr>
          <a:xfrm flipH="1">
            <a:off x="7040563" y="2797175"/>
            <a:ext cx="868362" cy="747713"/>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2" name="Hexagon 31"/>
          <p:cNvSpPr/>
          <p:nvPr userDrawn="1"/>
        </p:nvSpPr>
        <p:spPr>
          <a:xfrm flipH="1">
            <a:off x="5697538" y="1450975"/>
            <a:ext cx="246062" cy="211138"/>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3" name="Hexagon 32"/>
          <p:cNvSpPr/>
          <p:nvPr userDrawn="1"/>
        </p:nvSpPr>
        <p:spPr>
          <a:xfrm flipH="1">
            <a:off x="6338888" y="955675"/>
            <a:ext cx="866775" cy="747713"/>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4" name="Hexagon 33"/>
          <p:cNvSpPr/>
          <p:nvPr userDrawn="1"/>
        </p:nvSpPr>
        <p:spPr>
          <a:xfrm flipH="1">
            <a:off x="8208963" y="2913063"/>
            <a:ext cx="244475" cy="2111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5" name="Hexagon 34"/>
          <p:cNvSpPr/>
          <p:nvPr userDrawn="1"/>
        </p:nvSpPr>
        <p:spPr>
          <a:xfrm flipH="1">
            <a:off x="4875213" y="419100"/>
            <a:ext cx="531812" cy="458788"/>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6" name="Hexagon 35"/>
          <p:cNvSpPr/>
          <p:nvPr userDrawn="1"/>
        </p:nvSpPr>
        <p:spPr>
          <a:xfrm flipH="1">
            <a:off x="4302125" y="284163"/>
            <a:ext cx="244475" cy="211137"/>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7" name="Hexagon 36"/>
          <p:cNvSpPr/>
          <p:nvPr userDrawn="1"/>
        </p:nvSpPr>
        <p:spPr>
          <a:xfrm flipH="1">
            <a:off x="2432050" y="376238"/>
            <a:ext cx="244475" cy="2111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8" name="Hexagon 37"/>
          <p:cNvSpPr/>
          <p:nvPr userDrawn="1"/>
        </p:nvSpPr>
        <p:spPr>
          <a:xfrm flipH="1">
            <a:off x="1608138" y="766763"/>
            <a:ext cx="531812" cy="45878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9" name="Hexagon 38"/>
          <p:cNvSpPr/>
          <p:nvPr userDrawn="1"/>
        </p:nvSpPr>
        <p:spPr>
          <a:xfrm flipH="1">
            <a:off x="1030288" y="249238"/>
            <a:ext cx="569912" cy="488950"/>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0" name="Hexagon 39"/>
          <p:cNvSpPr/>
          <p:nvPr userDrawn="1"/>
        </p:nvSpPr>
        <p:spPr>
          <a:xfrm flipH="1">
            <a:off x="3027363" y="249238"/>
            <a:ext cx="866775" cy="747712"/>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1" name="Hexagon 40"/>
          <p:cNvSpPr/>
          <p:nvPr userDrawn="1"/>
        </p:nvSpPr>
        <p:spPr>
          <a:xfrm flipH="1">
            <a:off x="614363" y="1449388"/>
            <a:ext cx="246062" cy="2111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2" name="Hexagon 41"/>
          <p:cNvSpPr/>
          <p:nvPr userDrawn="1"/>
        </p:nvSpPr>
        <p:spPr>
          <a:xfrm flipH="1">
            <a:off x="785813" y="996950"/>
            <a:ext cx="244475" cy="211138"/>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4" name="Slide Number Placeholder 5"/>
          <p:cNvSpPr txBox="1">
            <a:spLocks/>
          </p:cNvSpPr>
          <p:nvPr userDrawn="1"/>
        </p:nvSpPr>
        <p:spPr bwMode="auto">
          <a:xfrm>
            <a:off x="5822950" y="3946525"/>
            <a:ext cx="3321050" cy="1198563"/>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 name="connsiteX0" fmla="*/ 0 w 1102460"/>
              <a:gd name="connsiteY0" fmla="*/ 152400 h 307504"/>
              <a:gd name="connsiteX1" fmla="*/ 76157 w 1102460"/>
              <a:gd name="connsiteY1" fmla="*/ 0 h 307504"/>
              <a:gd name="connsiteX2" fmla="*/ 1102460 w 1102460"/>
              <a:gd name="connsiteY2" fmla="*/ 0 h 307504"/>
              <a:gd name="connsiteX3" fmla="*/ 625887 w 1102460"/>
              <a:gd name="connsiteY3" fmla="*/ 305882 h 307504"/>
              <a:gd name="connsiteX4" fmla="*/ 760 w 1102460"/>
              <a:gd name="connsiteY4" fmla="*/ 307504 h 307504"/>
              <a:gd name="connsiteX5" fmla="*/ 0 w 1102460"/>
              <a:gd name="connsiteY5" fmla="*/ 152400 h 307504"/>
              <a:gd name="connsiteX0" fmla="*/ 0 w 1102460"/>
              <a:gd name="connsiteY0" fmla="*/ 152400 h 307504"/>
              <a:gd name="connsiteX1" fmla="*/ 76157 w 1102460"/>
              <a:gd name="connsiteY1" fmla="*/ 0 h 307504"/>
              <a:gd name="connsiteX2" fmla="*/ 1102460 w 1102460"/>
              <a:gd name="connsiteY2" fmla="*/ 0 h 307504"/>
              <a:gd name="connsiteX3" fmla="*/ 1100274 w 1102460"/>
              <a:gd name="connsiteY3" fmla="*/ 305882 h 307504"/>
              <a:gd name="connsiteX4" fmla="*/ 760 w 1102460"/>
              <a:gd name="connsiteY4" fmla="*/ 307504 h 307504"/>
              <a:gd name="connsiteX5" fmla="*/ 0 w 1102460"/>
              <a:gd name="connsiteY5" fmla="*/ 152400 h 307504"/>
              <a:gd name="connsiteX0" fmla="*/ 0 w 1100275"/>
              <a:gd name="connsiteY0" fmla="*/ 152400 h 307504"/>
              <a:gd name="connsiteX1" fmla="*/ 76157 w 1100275"/>
              <a:gd name="connsiteY1" fmla="*/ 0 h 307504"/>
              <a:gd name="connsiteX2" fmla="*/ 885914 w 1100275"/>
              <a:gd name="connsiteY2" fmla="*/ 0 h 307504"/>
              <a:gd name="connsiteX3" fmla="*/ 1100274 w 1100275"/>
              <a:gd name="connsiteY3" fmla="*/ 305882 h 307504"/>
              <a:gd name="connsiteX4" fmla="*/ 760 w 1100275"/>
              <a:gd name="connsiteY4" fmla="*/ 307504 h 307504"/>
              <a:gd name="connsiteX5" fmla="*/ 0 w 1100275"/>
              <a:gd name="connsiteY5" fmla="*/ 152400 h 307504"/>
              <a:gd name="connsiteX0" fmla="*/ 0 w 896019"/>
              <a:gd name="connsiteY0" fmla="*/ 152400 h 307773"/>
              <a:gd name="connsiteX1" fmla="*/ 76157 w 896019"/>
              <a:gd name="connsiteY1" fmla="*/ 0 h 307773"/>
              <a:gd name="connsiteX2" fmla="*/ 885914 w 896019"/>
              <a:gd name="connsiteY2" fmla="*/ 0 h 307773"/>
              <a:gd name="connsiteX3" fmla="*/ 895986 w 896019"/>
              <a:gd name="connsiteY3" fmla="*/ 307773 h 307773"/>
              <a:gd name="connsiteX4" fmla="*/ 760 w 896019"/>
              <a:gd name="connsiteY4" fmla="*/ 307504 h 307773"/>
              <a:gd name="connsiteX5" fmla="*/ 0 w 896019"/>
              <a:gd name="connsiteY5" fmla="*/ 152400 h 307773"/>
              <a:gd name="connsiteX0" fmla="*/ 0 w 898171"/>
              <a:gd name="connsiteY0" fmla="*/ 152400 h 307773"/>
              <a:gd name="connsiteX1" fmla="*/ 76157 w 898171"/>
              <a:gd name="connsiteY1" fmla="*/ 0 h 307773"/>
              <a:gd name="connsiteX2" fmla="*/ 898171 w 898171"/>
              <a:gd name="connsiteY2" fmla="*/ 1890 h 307773"/>
              <a:gd name="connsiteX3" fmla="*/ 895986 w 898171"/>
              <a:gd name="connsiteY3" fmla="*/ 307773 h 307773"/>
              <a:gd name="connsiteX4" fmla="*/ 760 w 898171"/>
              <a:gd name="connsiteY4" fmla="*/ 307504 h 307773"/>
              <a:gd name="connsiteX5" fmla="*/ 0 w 898171"/>
              <a:gd name="connsiteY5" fmla="*/ 152400 h 307773"/>
              <a:gd name="connsiteX0" fmla="*/ 0 w 896053"/>
              <a:gd name="connsiteY0" fmla="*/ 152400 h 307773"/>
              <a:gd name="connsiteX1" fmla="*/ 76157 w 896053"/>
              <a:gd name="connsiteY1" fmla="*/ 0 h 307773"/>
              <a:gd name="connsiteX2" fmla="*/ 892043 w 896053"/>
              <a:gd name="connsiteY2" fmla="*/ 1890 h 307773"/>
              <a:gd name="connsiteX3" fmla="*/ 895986 w 896053"/>
              <a:gd name="connsiteY3" fmla="*/ 307773 h 307773"/>
              <a:gd name="connsiteX4" fmla="*/ 760 w 896053"/>
              <a:gd name="connsiteY4" fmla="*/ 307504 h 307773"/>
              <a:gd name="connsiteX5" fmla="*/ 0 w 896053"/>
              <a:gd name="connsiteY5" fmla="*/ 152400 h 307773"/>
              <a:gd name="connsiteX0" fmla="*/ 0 w 894047"/>
              <a:gd name="connsiteY0" fmla="*/ 152400 h 307504"/>
              <a:gd name="connsiteX1" fmla="*/ 76157 w 894047"/>
              <a:gd name="connsiteY1" fmla="*/ 0 h 307504"/>
              <a:gd name="connsiteX2" fmla="*/ 892043 w 894047"/>
              <a:gd name="connsiteY2" fmla="*/ 1890 h 307504"/>
              <a:gd name="connsiteX3" fmla="*/ 893943 w 894047"/>
              <a:gd name="connsiteY3" fmla="*/ 303992 h 307504"/>
              <a:gd name="connsiteX4" fmla="*/ 760 w 894047"/>
              <a:gd name="connsiteY4" fmla="*/ 307504 h 307504"/>
              <a:gd name="connsiteX5" fmla="*/ 0 w 894047"/>
              <a:gd name="connsiteY5" fmla="*/ 152400 h 307504"/>
              <a:gd name="connsiteX0" fmla="*/ 0 w 896129"/>
              <a:gd name="connsiteY0" fmla="*/ 152400 h 307504"/>
              <a:gd name="connsiteX1" fmla="*/ 76157 w 896129"/>
              <a:gd name="connsiteY1" fmla="*/ 0 h 307504"/>
              <a:gd name="connsiteX2" fmla="*/ 896129 w 896129"/>
              <a:gd name="connsiteY2" fmla="*/ 1890 h 307504"/>
              <a:gd name="connsiteX3" fmla="*/ 893943 w 896129"/>
              <a:gd name="connsiteY3" fmla="*/ 303992 h 307504"/>
              <a:gd name="connsiteX4" fmla="*/ 760 w 896129"/>
              <a:gd name="connsiteY4" fmla="*/ 307504 h 307504"/>
              <a:gd name="connsiteX5" fmla="*/ 0 w 896129"/>
              <a:gd name="connsiteY5" fmla="*/ 152400 h 307504"/>
              <a:gd name="connsiteX0" fmla="*/ 0 w 898133"/>
              <a:gd name="connsiteY0" fmla="*/ 152400 h 307504"/>
              <a:gd name="connsiteX1" fmla="*/ 76157 w 898133"/>
              <a:gd name="connsiteY1" fmla="*/ 0 h 307504"/>
              <a:gd name="connsiteX2" fmla="*/ 896129 w 898133"/>
              <a:gd name="connsiteY2" fmla="*/ 1890 h 307504"/>
              <a:gd name="connsiteX3" fmla="*/ 898029 w 898133"/>
              <a:gd name="connsiteY3" fmla="*/ 303992 h 307504"/>
              <a:gd name="connsiteX4" fmla="*/ 760 w 898133"/>
              <a:gd name="connsiteY4" fmla="*/ 307504 h 307504"/>
              <a:gd name="connsiteX5" fmla="*/ 0 w 898133"/>
              <a:gd name="connsiteY5" fmla="*/ 152400 h 307504"/>
              <a:gd name="connsiteX0" fmla="*/ 0 w 916558"/>
              <a:gd name="connsiteY0" fmla="*/ 152400 h 307504"/>
              <a:gd name="connsiteX1" fmla="*/ 76157 w 916558"/>
              <a:gd name="connsiteY1" fmla="*/ 0 h 307504"/>
              <a:gd name="connsiteX2" fmla="*/ 916558 w 916558"/>
              <a:gd name="connsiteY2" fmla="*/ 1890 h 307504"/>
              <a:gd name="connsiteX3" fmla="*/ 898029 w 916558"/>
              <a:gd name="connsiteY3" fmla="*/ 303992 h 307504"/>
              <a:gd name="connsiteX4" fmla="*/ 760 w 916558"/>
              <a:gd name="connsiteY4" fmla="*/ 307504 h 307504"/>
              <a:gd name="connsiteX5" fmla="*/ 0 w 916558"/>
              <a:gd name="connsiteY5" fmla="*/ 152400 h 307504"/>
              <a:gd name="connsiteX0" fmla="*/ 0 w 916643"/>
              <a:gd name="connsiteY0" fmla="*/ 152400 h 307504"/>
              <a:gd name="connsiteX1" fmla="*/ 76157 w 916643"/>
              <a:gd name="connsiteY1" fmla="*/ 0 h 307504"/>
              <a:gd name="connsiteX2" fmla="*/ 916558 w 916643"/>
              <a:gd name="connsiteY2" fmla="*/ 1890 h 307504"/>
              <a:gd name="connsiteX3" fmla="*/ 916415 w 916643"/>
              <a:gd name="connsiteY3" fmla="*/ 305882 h 307504"/>
              <a:gd name="connsiteX4" fmla="*/ 760 w 916643"/>
              <a:gd name="connsiteY4" fmla="*/ 307504 h 307504"/>
              <a:gd name="connsiteX5" fmla="*/ 0 w 916643"/>
              <a:gd name="connsiteY5" fmla="*/ 152400 h 307504"/>
              <a:gd name="connsiteX0" fmla="*/ 0 w 918214"/>
              <a:gd name="connsiteY0" fmla="*/ 152400 h 307504"/>
              <a:gd name="connsiteX1" fmla="*/ 76157 w 918214"/>
              <a:gd name="connsiteY1" fmla="*/ 0 h 307504"/>
              <a:gd name="connsiteX2" fmla="*/ 918214 w 918214"/>
              <a:gd name="connsiteY2" fmla="*/ 1890 h 307504"/>
              <a:gd name="connsiteX3" fmla="*/ 916415 w 918214"/>
              <a:gd name="connsiteY3" fmla="*/ 305882 h 307504"/>
              <a:gd name="connsiteX4" fmla="*/ 760 w 918214"/>
              <a:gd name="connsiteY4" fmla="*/ 307504 h 307504"/>
              <a:gd name="connsiteX5" fmla="*/ 0 w 918214"/>
              <a:gd name="connsiteY5" fmla="*/ 152400 h 307504"/>
              <a:gd name="connsiteX0" fmla="*/ 0 w 919870"/>
              <a:gd name="connsiteY0" fmla="*/ 152400 h 307504"/>
              <a:gd name="connsiteX1" fmla="*/ 76157 w 919870"/>
              <a:gd name="connsiteY1" fmla="*/ 0 h 307504"/>
              <a:gd name="connsiteX2" fmla="*/ 919870 w 919870"/>
              <a:gd name="connsiteY2" fmla="*/ 358 h 307504"/>
              <a:gd name="connsiteX3" fmla="*/ 916415 w 919870"/>
              <a:gd name="connsiteY3" fmla="*/ 305882 h 307504"/>
              <a:gd name="connsiteX4" fmla="*/ 760 w 919870"/>
              <a:gd name="connsiteY4" fmla="*/ 307504 h 307504"/>
              <a:gd name="connsiteX5" fmla="*/ 0 w 919870"/>
              <a:gd name="connsiteY5" fmla="*/ 152400 h 307504"/>
              <a:gd name="connsiteX0" fmla="*/ 0 w 919870"/>
              <a:gd name="connsiteY0" fmla="*/ 152400 h 307504"/>
              <a:gd name="connsiteX1" fmla="*/ 76157 w 919870"/>
              <a:gd name="connsiteY1" fmla="*/ 0 h 307504"/>
              <a:gd name="connsiteX2" fmla="*/ 919870 w 919870"/>
              <a:gd name="connsiteY2" fmla="*/ 358 h 307504"/>
              <a:gd name="connsiteX3" fmla="*/ 918071 w 919870"/>
              <a:gd name="connsiteY3" fmla="*/ 305882 h 307504"/>
              <a:gd name="connsiteX4" fmla="*/ 760 w 919870"/>
              <a:gd name="connsiteY4" fmla="*/ 307504 h 307504"/>
              <a:gd name="connsiteX5" fmla="*/ 0 w 919870"/>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870" h="307504">
                <a:moveTo>
                  <a:pt x="0" y="152400"/>
                </a:moveTo>
                <a:lnTo>
                  <a:pt x="76157" y="0"/>
                </a:lnTo>
                <a:lnTo>
                  <a:pt x="919870" y="358"/>
                </a:lnTo>
                <a:cubicBezTo>
                  <a:pt x="919141" y="102319"/>
                  <a:pt x="918800" y="203921"/>
                  <a:pt x="918071" y="305882"/>
                </a:cubicBez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endParaRPr lang="en-US" altLang="en-US" spc="-150" dirty="0">
              <a:latin typeface="+mj-lt"/>
            </a:endParaRPr>
          </a:p>
        </p:txBody>
      </p:sp>
      <p:pic>
        <p:nvPicPr>
          <p:cNvPr id="1046"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26163" y="4167188"/>
            <a:ext cx="2736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2" r:id="rId1"/>
  </p:sldLayoutIdLst>
  <p:transition>
    <p:fade thruBlk="1"/>
  </p:transition>
  <p:timing>
    <p:tnLst>
      <p:par>
        <p:cTn id="1" dur="indefinite" restart="never" nodeType="tmRoot"/>
      </p:par>
    </p:tnLst>
  </p:timing>
  <p:hf sldNum="0"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66688"/>
          </a:xfrm>
          <a:prstGeom prst="rect">
            <a:avLst/>
          </a:prstGeom>
          <a:solidFill>
            <a:srgbClr val="334F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9" name="Hexagon 18"/>
          <p:cNvSpPr/>
          <p:nvPr userDrawn="1"/>
        </p:nvSpPr>
        <p:spPr>
          <a:xfrm>
            <a:off x="6594475" y="423863"/>
            <a:ext cx="568325" cy="49053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1" name="Hexagon 20"/>
          <p:cNvSpPr/>
          <p:nvPr userDrawn="1"/>
        </p:nvSpPr>
        <p:spPr>
          <a:xfrm>
            <a:off x="8116888" y="2978150"/>
            <a:ext cx="569912" cy="490538"/>
          </a:xfrm>
          <a:prstGeom prst="hexagon">
            <a:avLst/>
          </a:prstGeom>
          <a:noFill/>
          <a:ln w="25400">
            <a:solidFill>
              <a:srgbClr val="368AA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2" name="Hexagon 21"/>
          <p:cNvSpPr/>
          <p:nvPr userDrawn="1"/>
        </p:nvSpPr>
        <p:spPr>
          <a:xfrm>
            <a:off x="5799138" y="198438"/>
            <a:ext cx="533400" cy="460375"/>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4" name="Hexagon 23"/>
          <p:cNvSpPr/>
          <p:nvPr userDrawn="1"/>
        </p:nvSpPr>
        <p:spPr>
          <a:xfrm>
            <a:off x="8402638" y="2535238"/>
            <a:ext cx="244475" cy="211137"/>
          </a:xfrm>
          <a:prstGeom prst="hexagon">
            <a:avLst/>
          </a:prstGeom>
          <a:noFill/>
          <a:ln w="25400">
            <a:solidFill>
              <a:srgbClr val="1D2042">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8" name="Hexagon 27"/>
          <p:cNvSpPr/>
          <p:nvPr userDrawn="1"/>
        </p:nvSpPr>
        <p:spPr>
          <a:xfrm>
            <a:off x="5375275" y="690563"/>
            <a:ext cx="246063" cy="211137"/>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0" name="Hexagon 29"/>
          <p:cNvSpPr/>
          <p:nvPr userDrawn="1"/>
        </p:nvSpPr>
        <p:spPr>
          <a:xfrm>
            <a:off x="6856413" y="1395413"/>
            <a:ext cx="244475" cy="212725"/>
          </a:xfrm>
          <a:prstGeom prst="hexagon">
            <a:avLst/>
          </a:prstGeom>
          <a:noFill/>
          <a:ln w="25400">
            <a:solidFill>
              <a:srgbClr val="7DB229">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1" name="Hexagon 30"/>
          <p:cNvSpPr/>
          <p:nvPr userDrawn="1"/>
        </p:nvSpPr>
        <p:spPr>
          <a:xfrm>
            <a:off x="7688263" y="1995488"/>
            <a:ext cx="533400" cy="458787"/>
          </a:xfrm>
          <a:prstGeom prst="hexagon">
            <a:avLst/>
          </a:prstGeom>
          <a:noFill/>
          <a:ln w="25400">
            <a:solidFill>
              <a:srgbClr val="EC563C">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6" name="Hexagon 15"/>
          <p:cNvSpPr/>
          <p:nvPr userDrawn="1"/>
        </p:nvSpPr>
        <p:spPr>
          <a:xfrm>
            <a:off x="8647113" y="3711575"/>
            <a:ext cx="244475" cy="212725"/>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3" name="Hexagon 12"/>
          <p:cNvSpPr/>
          <p:nvPr userDrawn="1"/>
        </p:nvSpPr>
        <p:spPr>
          <a:xfrm>
            <a:off x="7569200" y="265113"/>
            <a:ext cx="246063" cy="2111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4" name="Hexagon 13"/>
          <p:cNvSpPr/>
          <p:nvPr userDrawn="1"/>
        </p:nvSpPr>
        <p:spPr>
          <a:xfrm>
            <a:off x="8221663" y="338138"/>
            <a:ext cx="533400" cy="457200"/>
          </a:xfrm>
          <a:prstGeom prst="hexagon">
            <a:avLst/>
          </a:prstGeom>
          <a:noFill/>
          <a:ln w="25400">
            <a:solidFill>
              <a:srgbClr val="EC563C">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5" name="Slide Number Placeholder 5"/>
          <p:cNvSpPr txBox="1">
            <a:spLocks/>
          </p:cNvSpPr>
          <p:nvPr userDrawn="1"/>
        </p:nvSpPr>
        <p:spPr bwMode="auto">
          <a:xfrm>
            <a:off x="8067675" y="4576763"/>
            <a:ext cx="1076325" cy="571500"/>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87" h="307504">
                <a:moveTo>
                  <a:pt x="0" y="152400"/>
                </a:moveTo>
                <a:lnTo>
                  <a:pt x="76157" y="0"/>
                </a:lnTo>
                <a:lnTo>
                  <a:pt x="625887" y="0"/>
                </a:lnTo>
                <a:lnTo>
                  <a:pt x="625887" y="305882"/>
                </a:ln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fld id="{A6CBD5DC-E820-4CA1-9EDB-21DD1BB6672A}" type="slidenum">
              <a:rPr lang="en-US" altLang="en-US" spc="-150" smtClean="0">
                <a:latin typeface="+mj-lt"/>
              </a:rPr>
              <a:pPr>
                <a:defRPr/>
              </a:pPr>
              <a:t>‹#›</a:t>
            </a:fld>
            <a:endParaRPr lang="en-US" altLang="en-US" spc="-150" dirty="0">
              <a:latin typeface="+mj-lt"/>
            </a:endParaRPr>
          </a:p>
        </p:txBody>
      </p:sp>
      <p:pic>
        <p:nvPicPr>
          <p:cNvPr id="2062" name="Picture 2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65838" y="4476750"/>
            <a:ext cx="1801812"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Lst>
  <p:transition>
    <p:fade thruBlk="1"/>
  </p:transition>
  <p:timing>
    <p:tnLst>
      <p:par>
        <p:cTn id="1" dur="indefinite" restart="never" nodeType="tmRoot"/>
      </p:par>
    </p:tnLst>
  </p:timing>
  <p:hf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Hexagon 14"/>
          <p:cNvSpPr/>
          <p:nvPr userDrawn="1"/>
        </p:nvSpPr>
        <p:spPr>
          <a:xfrm>
            <a:off x="5172075" y="427038"/>
            <a:ext cx="244475" cy="21113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6" name="Hexagon 15"/>
          <p:cNvSpPr/>
          <p:nvPr userDrawn="1"/>
        </p:nvSpPr>
        <p:spPr>
          <a:xfrm>
            <a:off x="6145213" y="1660525"/>
            <a:ext cx="531812" cy="45878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7" name="Hexagon 16"/>
          <p:cNvSpPr/>
          <p:nvPr userDrawn="1"/>
        </p:nvSpPr>
        <p:spPr>
          <a:xfrm>
            <a:off x="2290763" y="493713"/>
            <a:ext cx="246062" cy="211137"/>
          </a:xfrm>
          <a:prstGeom prst="hexagon">
            <a:avLst/>
          </a:prstGeom>
          <a:noFill/>
          <a:ln w="25400">
            <a:solidFill>
              <a:srgbClr val="368A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8" name="Hexagon 17"/>
          <p:cNvSpPr/>
          <p:nvPr userDrawn="1"/>
        </p:nvSpPr>
        <p:spPr>
          <a:xfrm>
            <a:off x="2847975" y="598488"/>
            <a:ext cx="531813" cy="460375"/>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9" name="Hexagon 18"/>
          <p:cNvSpPr/>
          <p:nvPr userDrawn="1"/>
        </p:nvSpPr>
        <p:spPr>
          <a:xfrm>
            <a:off x="1990725" y="1316038"/>
            <a:ext cx="568325" cy="4905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2" name="Hexagon 21"/>
          <p:cNvSpPr/>
          <p:nvPr userDrawn="1"/>
        </p:nvSpPr>
        <p:spPr>
          <a:xfrm>
            <a:off x="1452563" y="3535363"/>
            <a:ext cx="246062" cy="211137"/>
          </a:xfrm>
          <a:prstGeom prst="hexagon">
            <a:avLst/>
          </a:prstGeom>
          <a:noFill/>
          <a:ln w="25400">
            <a:solidFill>
              <a:srgbClr val="EC563C">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3" name="Hexagon 22"/>
          <p:cNvSpPr/>
          <p:nvPr userDrawn="1"/>
        </p:nvSpPr>
        <p:spPr>
          <a:xfrm>
            <a:off x="2687638" y="2284413"/>
            <a:ext cx="568325" cy="490537"/>
          </a:xfrm>
          <a:prstGeom prst="hexagon">
            <a:avLst/>
          </a:prstGeom>
          <a:noFill/>
          <a:ln w="25400">
            <a:solidFill>
              <a:srgbClr val="368A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4" name="Hexagon 23"/>
          <p:cNvSpPr/>
          <p:nvPr userDrawn="1"/>
        </p:nvSpPr>
        <p:spPr>
          <a:xfrm>
            <a:off x="365125" y="3768725"/>
            <a:ext cx="533400" cy="458788"/>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5" name="Hexagon 24"/>
          <p:cNvSpPr/>
          <p:nvPr userDrawn="1"/>
        </p:nvSpPr>
        <p:spPr>
          <a:xfrm>
            <a:off x="5892800" y="280988"/>
            <a:ext cx="569913" cy="490537"/>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6" name="Hexagon 25"/>
          <p:cNvSpPr/>
          <p:nvPr userDrawn="1"/>
        </p:nvSpPr>
        <p:spPr>
          <a:xfrm>
            <a:off x="1141413" y="2400300"/>
            <a:ext cx="868362" cy="747713"/>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7" name="Hexagon 26"/>
          <p:cNvSpPr/>
          <p:nvPr userDrawn="1"/>
        </p:nvSpPr>
        <p:spPr>
          <a:xfrm>
            <a:off x="3900488" y="1908175"/>
            <a:ext cx="244475" cy="21113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8" name="Hexagon 27"/>
          <p:cNvSpPr/>
          <p:nvPr userDrawn="1"/>
        </p:nvSpPr>
        <p:spPr>
          <a:xfrm>
            <a:off x="4116388" y="1011238"/>
            <a:ext cx="569912" cy="490537"/>
          </a:xfrm>
          <a:prstGeom prst="hexagon">
            <a:avLst/>
          </a:prstGeom>
          <a:noFill/>
          <a:ln w="25400">
            <a:solidFill>
              <a:srgbClr val="345075">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6" name="Hexagon 35"/>
          <p:cNvSpPr/>
          <p:nvPr userDrawn="1"/>
        </p:nvSpPr>
        <p:spPr>
          <a:xfrm>
            <a:off x="3265488" y="1450975"/>
            <a:ext cx="246062" cy="211138"/>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8" name="Hexagon 37"/>
          <p:cNvSpPr/>
          <p:nvPr userDrawn="1"/>
        </p:nvSpPr>
        <p:spPr>
          <a:xfrm>
            <a:off x="5851525" y="1177925"/>
            <a:ext cx="246063" cy="211138"/>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0" name="Hexagon 29"/>
          <p:cNvSpPr/>
          <p:nvPr userDrawn="1"/>
        </p:nvSpPr>
        <p:spPr>
          <a:xfrm>
            <a:off x="6854825" y="320675"/>
            <a:ext cx="244475" cy="21113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1" name="Hexagon 30"/>
          <p:cNvSpPr/>
          <p:nvPr userDrawn="1"/>
        </p:nvSpPr>
        <p:spPr>
          <a:xfrm>
            <a:off x="7069138" y="766763"/>
            <a:ext cx="531812" cy="45878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3" name="Hexagon 32"/>
          <p:cNvSpPr/>
          <p:nvPr userDrawn="1"/>
        </p:nvSpPr>
        <p:spPr>
          <a:xfrm>
            <a:off x="7608888" y="249238"/>
            <a:ext cx="569912" cy="488950"/>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9" name="Hexagon 38"/>
          <p:cNvSpPr/>
          <p:nvPr userDrawn="1"/>
        </p:nvSpPr>
        <p:spPr>
          <a:xfrm>
            <a:off x="8350250" y="1449388"/>
            <a:ext cx="246063" cy="211137"/>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41" name="Hexagon 40"/>
          <p:cNvSpPr/>
          <p:nvPr userDrawn="1"/>
        </p:nvSpPr>
        <p:spPr>
          <a:xfrm>
            <a:off x="8178800" y="996950"/>
            <a:ext cx="244475" cy="211138"/>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5" name="Hexagon 34"/>
          <p:cNvSpPr/>
          <p:nvPr userDrawn="1"/>
        </p:nvSpPr>
        <p:spPr>
          <a:xfrm>
            <a:off x="2330450" y="3409950"/>
            <a:ext cx="531813" cy="460375"/>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7" name="Hexagon 36"/>
          <p:cNvSpPr/>
          <p:nvPr userDrawn="1"/>
        </p:nvSpPr>
        <p:spPr>
          <a:xfrm>
            <a:off x="3133725" y="3990975"/>
            <a:ext cx="246063" cy="211138"/>
          </a:xfrm>
          <a:prstGeom prst="hexagon">
            <a:avLst/>
          </a:prstGeom>
          <a:noFill/>
          <a:ln w="25400">
            <a:solidFill>
              <a:srgbClr val="368AA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43" name="Slide Number Placeholder 5"/>
          <p:cNvSpPr txBox="1">
            <a:spLocks/>
          </p:cNvSpPr>
          <p:nvPr userDrawn="1"/>
        </p:nvSpPr>
        <p:spPr bwMode="auto">
          <a:xfrm>
            <a:off x="8067675" y="4576763"/>
            <a:ext cx="1076325" cy="571500"/>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87" h="307504">
                <a:moveTo>
                  <a:pt x="0" y="152400"/>
                </a:moveTo>
                <a:lnTo>
                  <a:pt x="76157" y="0"/>
                </a:lnTo>
                <a:lnTo>
                  <a:pt x="625887" y="0"/>
                </a:lnTo>
                <a:lnTo>
                  <a:pt x="625887" y="305882"/>
                </a:ln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fld id="{C101087C-0F70-4E4D-8FF3-F77BB51F164E}" type="slidenum">
              <a:rPr lang="en-US" altLang="en-US" spc="-150" smtClean="0">
                <a:latin typeface="+mj-lt"/>
              </a:rPr>
              <a:pPr>
                <a:defRPr/>
              </a:pPr>
              <a:t>‹#›</a:t>
            </a:fld>
            <a:endParaRPr lang="en-US" altLang="en-US" spc="-150" dirty="0">
              <a:latin typeface="+mj-lt"/>
            </a:endParaRPr>
          </a:p>
        </p:txBody>
      </p:sp>
      <p:pic>
        <p:nvPicPr>
          <p:cNvPr id="3096"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4725" y="4502150"/>
            <a:ext cx="182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userDrawn="1"/>
        </p:nvSpPr>
        <p:spPr>
          <a:xfrm>
            <a:off x="0" y="0"/>
            <a:ext cx="9144000" cy="166688"/>
          </a:xfrm>
          <a:prstGeom prst="rect">
            <a:avLst/>
          </a:prstGeom>
          <a:solidFill>
            <a:srgbClr val="334F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pic>
        <p:nvPicPr>
          <p:cNvPr id="3098" name="Picture 2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5838" y="4476750"/>
            <a:ext cx="1801812"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8" r:id="rId1"/>
  </p:sldLayoutIdLst>
  <p:transition>
    <p:fade thruBlk="1"/>
  </p:transition>
  <p:timing>
    <p:tnLst>
      <p:par>
        <p:cTn id="1" dur="indefinite" restart="never" nodeType="tmRoot"/>
      </p:par>
    </p:tnLst>
  </p:timing>
  <p:hf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76338"/>
            <a:ext cx="8820150" cy="1636712"/>
          </a:xfrm>
        </p:spPr>
        <p:txBody>
          <a:bodyPr>
            <a:normAutofit fontScale="90000"/>
          </a:bodyPr>
          <a:lstStyle/>
          <a:p>
            <a:pPr eaLnBrk="1" hangingPunct="1">
              <a:defRPr/>
            </a:pPr>
            <a:r>
              <a:rPr lang="en-CA" altLang="en-US" sz="4400" dirty="0"/>
              <a:t>What to Expect:  </a:t>
            </a:r>
            <a:br>
              <a:rPr lang="en-CA" altLang="en-US" sz="4400" dirty="0"/>
            </a:br>
            <a:r>
              <a:rPr lang="en-CA" altLang="en-US" sz="4400" dirty="0"/>
              <a:t>A Crown Corporation’s Guide to a Special Examination</a:t>
            </a:r>
            <a:br>
              <a:rPr lang="en-CA" altLang="en-US" sz="4400" dirty="0"/>
            </a:br>
            <a:endParaRPr lang="fr-CA" sz="4400" dirty="0"/>
          </a:p>
        </p:txBody>
      </p:sp>
      <p:sp>
        <p:nvSpPr>
          <p:cNvPr id="8" name="Text Placeholder 7"/>
          <p:cNvSpPr>
            <a:spLocks noGrp="1"/>
          </p:cNvSpPr>
          <p:nvPr>
            <p:ph type="body" idx="2"/>
          </p:nvPr>
        </p:nvSpPr>
        <p:spPr>
          <a:xfrm>
            <a:off x="0" y="4498975"/>
            <a:ext cx="1087438" cy="469900"/>
          </a:xfrm>
        </p:spPr>
        <p:txBody>
          <a:bodyPr/>
          <a:lstStyle/>
          <a:p>
            <a:pPr eaLnBrk="1" hangingPunct="1">
              <a:defRPr/>
            </a:pPr>
            <a:r>
              <a:rPr lang="fr-CA" dirty="0" smtClean="0"/>
              <a:t>Date</a:t>
            </a:r>
            <a:endParaRPr lang="fr-CA" dirty="0"/>
          </a:p>
        </p:txBody>
      </p:sp>
      <p:sp>
        <p:nvSpPr>
          <p:cNvPr id="5" name="Text Placeholder 4"/>
          <p:cNvSpPr>
            <a:spLocks noGrp="1"/>
          </p:cNvSpPr>
          <p:nvPr>
            <p:ph type="body" idx="10"/>
          </p:nvPr>
        </p:nvSpPr>
        <p:spPr>
          <a:xfrm>
            <a:off x="0" y="2697163"/>
            <a:ext cx="8820150" cy="890587"/>
          </a:xfrm>
        </p:spPr>
        <p:txBody>
          <a:bodyPr/>
          <a:lstStyle/>
          <a:p>
            <a:pPr eaLnBrk="1" hangingPunct="1">
              <a:defRPr/>
            </a:pPr>
            <a:r>
              <a:rPr lang="en-CA" altLang="en-US" dirty="0" smtClean="0"/>
              <a:t>A presentation to (Name of the entity)</a:t>
            </a:r>
            <a:endParaRPr lang="en-CA" altLang="en-US" dirty="0"/>
          </a:p>
        </p:txBody>
      </p:sp>
      <p:sp>
        <p:nvSpPr>
          <p:cNvPr id="6" name="Text Placeholder 7"/>
          <p:cNvSpPr txBox="1">
            <a:spLocks/>
          </p:cNvSpPr>
          <p:nvPr/>
        </p:nvSpPr>
        <p:spPr>
          <a:xfrm>
            <a:off x="7472363" y="92075"/>
            <a:ext cx="1671637" cy="471488"/>
          </a:xfrm>
          <a:prstGeom prst="rect">
            <a:avLst/>
          </a:prstGeom>
        </p:spPr>
        <p:txBody>
          <a:bodyPr spcFirstLastPara="1" lIns="0" tIns="0" rIns="0" bIns="0" anchor="ctr"/>
          <a:lstStyle>
            <a:lvl1pPr marL="285750" lvl="0" indent="0" algn="l" defTabSz="342900" rtl="0" fontAlgn="base">
              <a:spcBef>
                <a:spcPts val="0"/>
              </a:spcBef>
              <a:spcAft>
                <a:spcPts val="0"/>
              </a:spcAft>
              <a:buClr>
                <a:srgbClr val="345075"/>
              </a:buClr>
              <a:buSzPts val="1800"/>
              <a:buFontTx/>
              <a:buNone/>
              <a:defRPr sz="1400" b="1" kern="1200" spc="0">
                <a:solidFill>
                  <a:schemeClr val="bg1"/>
                </a:solidFill>
                <a:effectLst>
                  <a:outerShdw blurRad="38100" dist="38100" dir="2700000" algn="tl">
                    <a:srgbClr val="000000">
                      <a:alpha val="43137"/>
                    </a:srgbClr>
                  </a:outerShdw>
                </a:effectLst>
                <a:latin typeface="+mj-lt"/>
                <a:ea typeface="+mn-ea"/>
                <a:cs typeface="+mn-cs"/>
              </a:defRPr>
            </a:lvl1pPr>
            <a:lvl2pPr marL="914400" lvl="1"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2pPr>
            <a:lvl3pPr marL="1371600" lvl="2"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3pPr>
            <a:lvl4pPr marL="1828800" lvl="3"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4pPr>
            <a:lvl5pPr marL="2286000" lvl="4"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5pPr>
            <a:lvl6pPr marL="2743200" lvl="5" indent="-342900" algn="l" defTabSz="342900" rtl="0" eaLnBrk="1" latinLnBrk="0" hangingPunct="1">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6pPr>
            <a:lvl7pPr marL="3200400" lvl="6" indent="-342900" algn="l" defTabSz="342900" rtl="0" eaLnBrk="1" latinLnBrk="0" hangingPunct="1">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7pPr>
            <a:lvl8pPr marL="3657600" lvl="7"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8pPr>
            <a:lvl9pPr marL="4114800" lvl="8"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9pPr>
          </a:lstStyle>
          <a:p>
            <a:pPr eaLnBrk="1" hangingPunct="1">
              <a:defRPr/>
            </a:pPr>
            <a:r>
              <a:rPr lang="fr-CA" dirty="0" smtClean="0"/>
              <a:t>PROTECTED A</a:t>
            </a:r>
            <a:endParaRPr lang="fr-CA"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Nature of the </a:t>
            </a:r>
            <a:r>
              <a:rPr lang="en-CA" dirty="0" smtClean="0"/>
              <a:t>conclusion</a:t>
            </a:r>
            <a:endParaRPr lang="en-CA" dirty="0"/>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dirty="0"/>
              <a:t>An special examination results in a conclusion that can take one of the following three forms: </a:t>
            </a:r>
          </a:p>
          <a:p>
            <a:pPr>
              <a:defRPr/>
            </a:pPr>
            <a:r>
              <a:rPr lang="en-CA" dirty="0"/>
              <a:t>no significant deficiencies;</a:t>
            </a:r>
          </a:p>
          <a:p>
            <a:pPr>
              <a:defRPr/>
            </a:pPr>
            <a:r>
              <a:rPr lang="en-CA" dirty="0"/>
              <a:t>one or more significant deficiencies; or</a:t>
            </a:r>
          </a:p>
          <a:p>
            <a:pPr>
              <a:defRPr/>
            </a:pPr>
            <a:r>
              <a:rPr lang="en-CA" dirty="0"/>
              <a:t>no reasonable assurance that the corporation's assets are safeguarded and controlled, that the management of its financial, human and physical resources is economical and efficient, and that its operations are carried out effectively.</a:t>
            </a:r>
          </a:p>
          <a:p>
            <a:pPr marL="285750" indent="0">
              <a:buFont typeface="Wingdings" panose="05000000000000000000" pitchFamily="2" charset="2"/>
              <a:buNone/>
              <a:defRPr/>
            </a:pPr>
            <a:r>
              <a:rPr lang="en-CA" dirty="0"/>
              <a:t>In addition to a conclusion, the special examination report presents detailed findings for each area reviewed, and contains recommendations.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Roles and responsibilities	</a:t>
            </a:r>
          </a:p>
        </p:txBody>
      </p:sp>
      <p:sp>
        <p:nvSpPr>
          <p:cNvPr id="32771"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2772" name="Footer Placeholder 4"/>
          <p:cNvSpPr>
            <a:spLocks noGrp="1"/>
          </p:cNvSpPr>
          <p:nvPr>
            <p:ph type="ftr" sz="quarter" idx="13"/>
          </p:nvPr>
        </p:nvSpPr>
        <p:spPr bwMode="auto">
          <a:xfrm>
            <a:off x="0" y="3627438"/>
            <a:ext cx="91440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Roles and </a:t>
            </a:r>
            <a:r>
              <a:rPr lang="en-CA" dirty="0" smtClean="0"/>
              <a:t>responsibilities</a:t>
            </a:r>
            <a:endParaRPr lang="en-CA" dirty="0"/>
          </a:p>
        </p:txBody>
      </p:sp>
      <p:sp>
        <p:nvSpPr>
          <p:cNvPr id="4"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sz="2000" b="1" dirty="0" smtClean="0"/>
              <a:t>OAG</a:t>
            </a:r>
          </a:p>
          <a:p>
            <a:pPr>
              <a:defRPr/>
            </a:pPr>
            <a:r>
              <a:rPr lang="en-CA" sz="1400" b="1" dirty="0" smtClean="0"/>
              <a:t>Responsible </a:t>
            </a:r>
            <a:r>
              <a:rPr lang="en-CA" sz="1400" b="1" dirty="0"/>
              <a:t>for the audit</a:t>
            </a:r>
            <a:r>
              <a:rPr lang="en-CA" sz="1400" dirty="0"/>
              <a:t>—The OAG Principal who has the overall responsibility for conducting the special examination. In this case, </a:t>
            </a:r>
            <a:r>
              <a:rPr lang="en-CA" sz="1400" dirty="0">
                <a:solidFill>
                  <a:srgbClr val="C00000"/>
                </a:solidFill>
              </a:rPr>
              <a:t>(Principal’s name)</a:t>
            </a:r>
            <a:r>
              <a:rPr lang="en-CA" sz="1400" dirty="0"/>
              <a:t>.</a:t>
            </a:r>
          </a:p>
          <a:p>
            <a:pPr>
              <a:defRPr/>
            </a:pPr>
            <a:r>
              <a:rPr lang="en-CA" sz="1400" b="1" dirty="0"/>
              <a:t>Responsible for the entity</a:t>
            </a:r>
            <a:r>
              <a:rPr lang="en-CA" sz="1400" dirty="0"/>
              <a:t>—The OAG Principal who serves as a point of contact between the OAG and </a:t>
            </a:r>
            <a:r>
              <a:rPr lang="en-CA" sz="1400" dirty="0">
                <a:solidFill>
                  <a:srgbClr val="C00000"/>
                </a:solidFill>
              </a:rPr>
              <a:t>(name of the corporation)</a:t>
            </a:r>
            <a:r>
              <a:rPr lang="en-CA" sz="1400" dirty="0"/>
              <a:t>. The Principal responsible for the entity coordinates with other OAG teams the audits affecting the entity for which he/she is responsible. In this case, </a:t>
            </a:r>
            <a:r>
              <a:rPr lang="en-CA" sz="1400" dirty="0" smtClean="0">
                <a:solidFill>
                  <a:srgbClr val="C00000"/>
                </a:solidFill>
              </a:rPr>
              <a:t>(Attest audit Principal’s </a:t>
            </a:r>
            <a:r>
              <a:rPr lang="en-CA" sz="1400" dirty="0">
                <a:solidFill>
                  <a:srgbClr val="C00000"/>
                </a:solidFill>
              </a:rPr>
              <a:t>name)</a:t>
            </a:r>
            <a:r>
              <a:rPr lang="en-CA" sz="1400" dirty="0"/>
              <a:t>.</a:t>
            </a:r>
          </a:p>
          <a:p>
            <a:pPr>
              <a:defRPr/>
            </a:pPr>
            <a:r>
              <a:rPr lang="en-CA" sz="1400" b="1" dirty="0"/>
              <a:t>Audit team</a:t>
            </a:r>
            <a:r>
              <a:rPr lang="en-CA" sz="1400" dirty="0"/>
              <a:t>—A team of auditors responsible for conducting the audit. The team may include contract staff. The audit will be led by </a:t>
            </a:r>
            <a:r>
              <a:rPr lang="en-CA" sz="1400" dirty="0" smtClean="0">
                <a:solidFill>
                  <a:srgbClr val="C00000"/>
                </a:solidFill>
              </a:rPr>
              <a:t>(Director’s name)</a:t>
            </a:r>
            <a:r>
              <a:rPr lang="en-CA" sz="1400" dirty="0" smtClean="0"/>
              <a:t>.</a:t>
            </a:r>
            <a:endParaRPr lang="en-CA" sz="1400" dirty="0"/>
          </a:p>
          <a:p>
            <a:pPr>
              <a:defRPr/>
            </a:pPr>
            <a:r>
              <a:rPr lang="en-CA" sz="1400" dirty="0"/>
              <a:t>The audit team </a:t>
            </a:r>
            <a:r>
              <a:rPr lang="en-CA" sz="1400" dirty="0" smtClean="0"/>
              <a:t>may receive </a:t>
            </a:r>
            <a:r>
              <a:rPr lang="en-CA" sz="1400" dirty="0"/>
              <a:t>advice from </a:t>
            </a:r>
            <a:r>
              <a:rPr lang="en-CA" sz="1400" b="1" dirty="0" smtClean="0"/>
              <a:t>internal </a:t>
            </a:r>
            <a:r>
              <a:rPr lang="en-CA" sz="1400" b="1" dirty="0"/>
              <a:t>and/or external advisors and specialists</a:t>
            </a:r>
            <a:r>
              <a:rPr lang="en-CA" sz="1400" dirty="0" smtClean="0"/>
              <a:t> </a:t>
            </a:r>
            <a:r>
              <a:rPr lang="en-CA" sz="1400" dirty="0"/>
              <a:t>during the planning, audit execution and reporting phases</a:t>
            </a:r>
            <a:r>
              <a:rPr lang="en-CA" sz="1400" dirty="0" smtClean="0"/>
              <a:t>.</a:t>
            </a:r>
            <a:endParaRPr lang="en-CA" sz="14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en-CA" dirty="0"/>
              <a:t>Roles and </a:t>
            </a:r>
            <a:r>
              <a:rPr lang="en-CA" dirty="0" smtClean="0"/>
              <a:t>responsibilities</a:t>
            </a:r>
            <a:endParaRPr lang="en-CA" dirty="0"/>
          </a:p>
        </p:txBody>
      </p:sp>
      <p:sp>
        <p:nvSpPr>
          <p:cNvPr id="9"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sz="2000" b="1" dirty="0"/>
              <a:t>Board of Directors</a:t>
            </a:r>
          </a:p>
          <a:p>
            <a:pPr>
              <a:defRPr/>
            </a:pPr>
            <a:r>
              <a:rPr lang="en-CA" sz="1400" dirty="0"/>
              <a:t>During the planning phase, </a:t>
            </a:r>
            <a:r>
              <a:rPr lang="en-CA" sz="1400" dirty="0" smtClean="0"/>
              <a:t>Board </a:t>
            </a:r>
            <a:r>
              <a:rPr lang="en-CA" sz="1400" dirty="0"/>
              <a:t>members may be asked to meet with the audit team to help identify the key systems and </a:t>
            </a:r>
            <a:r>
              <a:rPr lang="en-CA" sz="1400" dirty="0" smtClean="0"/>
              <a:t>practices, and share their views on known risks and issues.</a:t>
            </a:r>
            <a:endParaRPr lang="en-CA" sz="1400" dirty="0"/>
          </a:p>
          <a:p>
            <a:pPr>
              <a:defRPr/>
            </a:pPr>
            <a:r>
              <a:rPr lang="en-CA" sz="1400" dirty="0"/>
              <a:t>During the examination phase, Board members may be asked to meet with the audit team to discuss, among other things, examination work related to governance.</a:t>
            </a:r>
          </a:p>
          <a:p>
            <a:pPr>
              <a:defRPr/>
            </a:pPr>
            <a:r>
              <a:rPr lang="en-CA" sz="1400" dirty="0"/>
              <a:t>During the reporting phase, Board members will be asked to meet with the audit team to </a:t>
            </a:r>
            <a:r>
              <a:rPr lang="en-CA" sz="1400" dirty="0" smtClean="0"/>
              <a:t>receive and discuss </a:t>
            </a:r>
            <a:r>
              <a:rPr lang="en-CA" sz="1400" dirty="0"/>
              <a:t>the final </a:t>
            </a:r>
            <a:r>
              <a:rPr lang="en-CA" sz="1400" dirty="0" smtClean="0"/>
              <a:t>report including the </a:t>
            </a:r>
            <a:r>
              <a:rPr lang="en-CA" sz="1400" dirty="0"/>
              <a:t>findings and recommendations.</a:t>
            </a:r>
          </a:p>
          <a:p>
            <a:pPr>
              <a:defRPr/>
            </a:pPr>
            <a:r>
              <a:rPr lang="en-CA" sz="1400" dirty="0"/>
              <a:t>The Board of Directors is </a:t>
            </a:r>
            <a:r>
              <a:rPr lang="en-CA" sz="1400" dirty="0" smtClean="0"/>
              <a:t>required </a:t>
            </a:r>
            <a:r>
              <a:rPr lang="en-CA" sz="1400" dirty="0"/>
              <a:t>to submit the SE report to the Minister and the President of Treasury Board within 30 days of receipt and to make the report public within 60 days of receipt.</a:t>
            </a:r>
          </a:p>
          <a:p>
            <a:pPr>
              <a:defRPr/>
            </a:pPr>
            <a:r>
              <a:rPr lang="en-CA" sz="1400" dirty="0"/>
              <a:t>The Board Chair will be asked to complete a </a:t>
            </a:r>
            <a:r>
              <a:rPr lang="en-CA" sz="1400" dirty="0" smtClean="0"/>
              <a:t>post-audit survey </a:t>
            </a:r>
            <a:r>
              <a:rPr lang="en-CA" sz="1400" dirty="0"/>
              <a:t>after the special examination. </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en-CA" dirty="0"/>
              <a:t>Roles and </a:t>
            </a:r>
            <a:r>
              <a:rPr lang="en-CA" dirty="0" smtClean="0"/>
              <a:t>responsibilities</a:t>
            </a:r>
            <a:endParaRPr lang="en-CA" dirty="0"/>
          </a:p>
        </p:txBody>
      </p:sp>
      <p:sp>
        <p:nvSpPr>
          <p:cNvPr id="9" name="Text Placeholder 3"/>
          <p:cNvSpPr>
            <a:spLocks noGrp="1"/>
          </p:cNvSpPr>
          <p:nvPr>
            <p:ph type="body" idx="2"/>
          </p:nvPr>
        </p:nvSpPr>
        <p:spPr>
          <a:xfrm>
            <a:off x="0" y="1252538"/>
            <a:ext cx="8820150" cy="3703637"/>
          </a:xfrm>
        </p:spPr>
        <p:txBody>
          <a:bodyPr/>
          <a:lstStyle/>
          <a:p>
            <a:pPr marL="285750" indent="0">
              <a:buFont typeface="Wingdings" panose="05000000000000000000" pitchFamily="2" charset="2"/>
              <a:buNone/>
              <a:defRPr/>
            </a:pPr>
            <a:r>
              <a:rPr lang="en-CA" sz="2000" b="1" dirty="0"/>
              <a:t>Management and staff</a:t>
            </a:r>
          </a:p>
          <a:p>
            <a:pPr>
              <a:defRPr/>
            </a:pPr>
            <a:r>
              <a:rPr lang="en-CA" sz="1400" dirty="0" smtClean="0"/>
              <a:t>The </a:t>
            </a:r>
            <a:r>
              <a:rPr lang="en-CA" sz="1400" dirty="0"/>
              <a:t>Chief Executive Officer will be asked to confirm in writing his understanding of the terms and conditions of the engagement communicated in the engagement and solicitor-client privilege letter.</a:t>
            </a:r>
          </a:p>
          <a:p>
            <a:pPr>
              <a:defRPr/>
            </a:pPr>
            <a:r>
              <a:rPr lang="en-CA" sz="1400" dirty="0" smtClean="0"/>
              <a:t>The </a:t>
            </a:r>
            <a:r>
              <a:rPr lang="en-CA" sz="1400" dirty="0"/>
              <a:t>Chief Executive Officer will be asked to confirm that he acknowledges the suitability of the criteria as a basis for assessing whether the audit objective has been met.</a:t>
            </a:r>
          </a:p>
          <a:p>
            <a:pPr>
              <a:defRPr/>
            </a:pPr>
            <a:r>
              <a:rPr lang="en-CA" sz="1400" dirty="0" smtClean="0"/>
              <a:t>Staff </a:t>
            </a:r>
            <a:r>
              <a:rPr lang="en-CA" sz="1400" dirty="0"/>
              <a:t>will be expected to be available for interviews when required and may be called upon to review and approve the minutes of meetings. </a:t>
            </a:r>
          </a:p>
          <a:p>
            <a:pPr>
              <a:defRPr/>
            </a:pPr>
            <a:r>
              <a:rPr lang="en-CA" sz="1400" dirty="0" smtClean="0"/>
              <a:t>Staff </a:t>
            </a:r>
            <a:r>
              <a:rPr lang="en-CA" sz="1400" dirty="0"/>
              <a:t>will be expected to provide documentation required by the audit team in a timely manner, normally within 5 working days for easily accessible information</a:t>
            </a:r>
            <a:r>
              <a:rPr lang="en-CA" sz="1400" dirty="0" smtClean="0"/>
              <a:t>.</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en-CA" dirty="0"/>
              <a:t>Roles and </a:t>
            </a:r>
            <a:r>
              <a:rPr lang="en-CA" dirty="0" smtClean="0"/>
              <a:t>responsibilities</a:t>
            </a:r>
            <a:endParaRPr lang="en-CA" dirty="0"/>
          </a:p>
        </p:txBody>
      </p:sp>
      <p:sp>
        <p:nvSpPr>
          <p:cNvPr id="9" name="Text Placeholder 3"/>
          <p:cNvSpPr>
            <a:spLocks noGrp="1"/>
          </p:cNvSpPr>
          <p:nvPr>
            <p:ph type="body" idx="2"/>
          </p:nvPr>
        </p:nvSpPr>
        <p:spPr>
          <a:xfrm>
            <a:off x="0" y="1252538"/>
            <a:ext cx="8820150" cy="3703637"/>
          </a:xfrm>
        </p:spPr>
        <p:txBody>
          <a:bodyPr/>
          <a:lstStyle/>
          <a:p>
            <a:pPr marL="285750" indent="0">
              <a:buFont typeface="Wingdings" panose="05000000000000000000" pitchFamily="2" charset="2"/>
              <a:buNone/>
              <a:defRPr/>
            </a:pPr>
            <a:r>
              <a:rPr lang="en-CA" sz="2000" b="1" dirty="0"/>
              <a:t>Management and staff</a:t>
            </a:r>
          </a:p>
          <a:p>
            <a:pPr>
              <a:defRPr/>
            </a:pPr>
            <a:r>
              <a:rPr lang="en-CA" sz="1400" dirty="0" smtClean="0"/>
              <a:t>Management </a:t>
            </a:r>
            <a:r>
              <a:rPr lang="en-CA" sz="1400" dirty="0"/>
              <a:t>will be asked to provide feedback at key stages of the examination and to prepare formal responses to the recommendations.</a:t>
            </a:r>
          </a:p>
          <a:p>
            <a:pPr>
              <a:defRPr/>
            </a:pPr>
            <a:r>
              <a:rPr lang="en-CA" sz="1400" dirty="0" smtClean="0"/>
              <a:t>The Chief Executive Officer will be asked to confirm that the audit team was provided with any information requested or that could have a material impact on the findings or conclusion of the audit report. </a:t>
            </a:r>
          </a:p>
          <a:p>
            <a:pPr>
              <a:defRPr/>
            </a:pPr>
            <a:r>
              <a:rPr lang="en-CA" sz="1400" dirty="0" smtClean="0"/>
              <a:t>The Chief Executive Officer will be asked to complete a post-audit survey after the special examination. </a:t>
            </a:r>
            <a:endParaRPr lang="en-CA" sz="14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en-CA" dirty="0"/>
              <a:t>Roles and </a:t>
            </a:r>
            <a:r>
              <a:rPr lang="en-CA" dirty="0" smtClean="0"/>
              <a:t>responsibilities</a:t>
            </a:r>
            <a:endParaRPr lang="en-CA" dirty="0"/>
          </a:p>
        </p:txBody>
      </p:sp>
      <p:sp>
        <p:nvSpPr>
          <p:cNvPr id="9" name="Text Placeholder 3"/>
          <p:cNvSpPr>
            <a:spLocks noGrp="1"/>
          </p:cNvSpPr>
          <p:nvPr>
            <p:ph type="body" idx="2"/>
          </p:nvPr>
        </p:nvSpPr>
        <p:spPr>
          <a:xfrm>
            <a:off x="0" y="1252538"/>
            <a:ext cx="8820150" cy="3703637"/>
          </a:xfrm>
        </p:spPr>
        <p:txBody>
          <a:bodyPr/>
          <a:lstStyle/>
          <a:p>
            <a:pPr marL="285750" indent="0">
              <a:buFont typeface="Wingdings" panose="05000000000000000000" pitchFamily="2" charset="2"/>
              <a:buNone/>
              <a:defRPr/>
            </a:pPr>
            <a:r>
              <a:rPr lang="en-CA" sz="2000" b="1" dirty="0"/>
              <a:t>Audit Committee</a:t>
            </a:r>
          </a:p>
          <a:p>
            <a:pPr marL="285750" indent="0">
              <a:buFont typeface="Wingdings" panose="05000000000000000000" pitchFamily="2" charset="2"/>
              <a:buNone/>
              <a:defRPr/>
            </a:pPr>
            <a:r>
              <a:rPr lang="en-CA" sz="1400" dirty="0"/>
              <a:t>The Audit Committee will be </a:t>
            </a:r>
            <a:r>
              <a:rPr lang="en-CA" sz="1400" dirty="0" smtClean="0"/>
              <a:t>consulted</a:t>
            </a:r>
            <a:r>
              <a:rPr lang="en-CA" sz="1400" dirty="0"/>
              <a:t>: </a:t>
            </a:r>
          </a:p>
          <a:p>
            <a:pPr>
              <a:defRPr/>
            </a:pPr>
            <a:r>
              <a:rPr lang="en-CA" sz="1400" dirty="0"/>
              <a:t>during the planning phase of the SE to discuss the special examination plan; </a:t>
            </a:r>
          </a:p>
          <a:p>
            <a:pPr>
              <a:defRPr/>
            </a:pPr>
            <a:r>
              <a:rPr lang="en-CA" sz="1400" dirty="0"/>
              <a:t>during the report phase of the SE to discuss the draft report. </a:t>
            </a:r>
          </a:p>
          <a:p>
            <a:pPr marL="285750" indent="0">
              <a:buFont typeface="Wingdings" panose="05000000000000000000" pitchFamily="2" charset="2"/>
              <a:buNone/>
              <a:defRPr/>
            </a:pPr>
            <a:r>
              <a:rPr lang="en-CA" sz="1400" dirty="0"/>
              <a:t>The Chair of the Audit Committee will be asked to confirm in writing that the Audit Committee, in consultation with management, has reviewed the draft report and confirm that it is factually accurate.</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Phases of the special examination</a:t>
            </a:r>
          </a:p>
        </p:txBody>
      </p:sp>
      <p:sp>
        <p:nvSpPr>
          <p:cNvPr id="39939"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9940" name="Footer Placeholder 4"/>
          <p:cNvSpPr>
            <a:spLocks noGrp="1"/>
          </p:cNvSpPr>
          <p:nvPr>
            <p:ph type="ftr" sz="quarter" idx="13"/>
          </p:nvPr>
        </p:nvSpPr>
        <p:spPr bwMode="auto">
          <a:xfrm>
            <a:off x="0" y="3627438"/>
            <a:ext cx="91440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smtClean="0"/>
              <a:t>Planning</a:t>
            </a:r>
            <a:endParaRPr lang="en-CA" dirty="0"/>
          </a:p>
        </p:txBody>
      </p:sp>
      <p:sp>
        <p:nvSpPr>
          <p:cNvPr id="41987" name="Text Placeholder 3"/>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en-CA" altLang="en-US" smtClean="0"/>
              <a:t>The team conducts interviews and reviews documentation to develop the audit strategy, identify initial information needs, select systems and practices to be reviewed, and identify appropriate evaluation criteria.</a:t>
            </a:r>
          </a:p>
        </p:txBody>
      </p:sp>
      <p:sp>
        <p:nvSpPr>
          <p:cNvPr id="41988" name="Picture Placeholder 4"/>
          <p:cNvSpPr>
            <a:spLocks noGrp="1"/>
          </p:cNvSpPr>
          <p:nvPr>
            <p:ph type="pic" sz="quarter" idx="12"/>
          </p:nvPr>
        </p:nvSpPr>
        <p:spPr bwMode="auto">
          <a:xfrm>
            <a:off x="6316663" y="1252538"/>
            <a:ext cx="282733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9" name="Footer Placeholder 4"/>
          <p:cNvSpPr>
            <a:spLocks noGrp="1"/>
          </p:cNvSpPr>
          <p:nvPr>
            <p:ph type="ftr" sz="quarter" idx="13"/>
          </p:nvPr>
        </p:nvSpPr>
        <p:spPr bwMode="auto">
          <a:xfrm>
            <a:off x="6316663" y="3065463"/>
            <a:ext cx="2827337"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smtClean="0"/>
              <a:t>Planning</a:t>
            </a:r>
            <a:endParaRPr lang="en-CA" dirty="0"/>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dirty="0"/>
              <a:t>The special examination plan will identify:</a:t>
            </a:r>
          </a:p>
          <a:p>
            <a:pPr>
              <a:defRPr/>
            </a:pPr>
            <a:r>
              <a:rPr lang="en-CA" dirty="0"/>
              <a:t>the systems and practices that will be examined;</a:t>
            </a:r>
          </a:p>
          <a:p>
            <a:pPr>
              <a:defRPr/>
            </a:pPr>
            <a:r>
              <a:rPr lang="en-CA" dirty="0"/>
              <a:t>the objective, scope and approach, the criteria against which those systems and practices will be measured;</a:t>
            </a:r>
          </a:p>
          <a:p>
            <a:pPr>
              <a:defRPr/>
            </a:pPr>
            <a:r>
              <a:rPr lang="en-CA" dirty="0"/>
              <a:t>the expected timing of key communications and phases of the SE; and</a:t>
            </a:r>
          </a:p>
          <a:p>
            <a:pPr>
              <a:defRPr/>
            </a:pPr>
            <a:r>
              <a:rPr lang="en-CA" dirty="0"/>
              <a:t>whether we plan to rely on the work of the corporation’s internal audit function.</a:t>
            </a:r>
          </a:p>
          <a:p>
            <a:pPr marL="285750" indent="0">
              <a:buFont typeface="Wingdings" panose="05000000000000000000" pitchFamily="2" charset="2"/>
              <a:buNone/>
              <a:defRPr/>
            </a:pPr>
            <a:r>
              <a:rPr lang="en-CA" dirty="0"/>
              <a:t>The special examination plan is discussed with the Audit Committee.</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smtClean="0"/>
              <a:t>Welcome</a:t>
            </a:r>
            <a:endParaRPr lang="fr-CA" dirty="0"/>
          </a:p>
        </p:txBody>
      </p:sp>
      <p:sp>
        <p:nvSpPr>
          <p:cNvPr id="14339" name="Text Placeholder 4"/>
          <p:cNvSpPr>
            <a:spLocks noGrp="1"/>
          </p:cNvSpPr>
          <p:nvPr>
            <p:ph type="body" idx="2"/>
          </p:nvPr>
        </p:nvSpPr>
        <p:spPr bwMode="auto">
          <a:xfrm>
            <a:off x="0" y="1252538"/>
            <a:ext cx="5980113" cy="324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en-CA" altLang="en-US" sz="1600" smtClean="0"/>
              <a:t>Crown corporations are often curious about how we conduct our special examinations—specifically what you can expect from us and what we expect from you. This document provides an overview of the Special Examination (SE) process and, we hope, will answer some of your questions.</a:t>
            </a:r>
          </a:p>
          <a:p>
            <a:pPr marL="285750" indent="0">
              <a:spcBef>
                <a:spcPct val="0"/>
              </a:spcBef>
              <a:buFont typeface="Wingdings" panose="05000000000000000000" pitchFamily="2" charset="2"/>
              <a:buNone/>
            </a:pPr>
            <a:r>
              <a:rPr lang="en-CA" altLang="en-US" sz="1600" smtClean="0"/>
              <a:t>I hope that you will find this information useful and that it will foster productive and respectful relationships between your and our Office’s staff.</a:t>
            </a:r>
          </a:p>
          <a:p>
            <a:pPr marL="285750" indent="0">
              <a:spcBef>
                <a:spcPct val="0"/>
              </a:spcBef>
              <a:buFont typeface="Wingdings" panose="05000000000000000000" pitchFamily="2" charset="2"/>
              <a:buNone/>
            </a:pPr>
            <a:r>
              <a:rPr lang="en-CA" altLang="en-US" sz="1600" smtClean="0"/>
              <a:t>Sincerely, </a:t>
            </a:r>
            <a:br>
              <a:rPr lang="en-CA" altLang="en-US" sz="1600" smtClean="0"/>
            </a:br>
            <a:endParaRPr lang="en-CA" altLang="en-US" sz="1600" smtClean="0"/>
          </a:p>
          <a:p>
            <a:pPr marL="285750" indent="0">
              <a:spcBef>
                <a:spcPct val="0"/>
              </a:spcBef>
              <a:buFont typeface="Wingdings" panose="05000000000000000000" pitchFamily="2" charset="2"/>
              <a:buNone/>
            </a:pPr>
            <a:r>
              <a:rPr lang="en-CA" altLang="en-US" sz="1600" smtClean="0"/>
              <a:t>(Name of the principal)</a:t>
            </a:r>
            <a:br>
              <a:rPr lang="en-CA" altLang="en-US" sz="1600" smtClean="0"/>
            </a:br>
            <a:r>
              <a:rPr lang="en-CA" altLang="en-US" sz="1600" smtClean="0"/>
              <a:t>Principal</a:t>
            </a:r>
          </a:p>
        </p:txBody>
      </p:sp>
      <p:sp>
        <p:nvSpPr>
          <p:cNvPr id="14340" name="Picture Placeholder 19"/>
          <p:cNvSpPr>
            <a:spLocks noGrp="1"/>
          </p:cNvSpPr>
          <p:nvPr>
            <p:ph type="pic" sz="quarter" idx="12"/>
          </p:nvPr>
        </p:nvSpPr>
        <p:spPr bwMode="auto">
          <a:xfrm>
            <a:off x="6316663" y="1252538"/>
            <a:ext cx="282733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1" name="Footer Placeholder 4"/>
          <p:cNvSpPr>
            <a:spLocks noGrp="1"/>
          </p:cNvSpPr>
          <p:nvPr>
            <p:ph type="ftr" sz="quarter" idx="13"/>
          </p:nvPr>
        </p:nvSpPr>
        <p:spPr bwMode="auto">
          <a:xfrm>
            <a:off x="6316663" y="3051175"/>
            <a:ext cx="2827337" cy="112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a:t>Examination</a:t>
            </a:r>
          </a:p>
        </p:txBody>
      </p:sp>
      <p:sp>
        <p:nvSpPr>
          <p:cNvPr id="3" name="Text Placeholder 2"/>
          <p:cNvSpPr>
            <a:spLocks noGrp="1"/>
          </p:cNvSpPr>
          <p:nvPr>
            <p:ph type="body" idx="2"/>
          </p:nvPr>
        </p:nvSpPr>
        <p:spPr>
          <a:xfrm>
            <a:off x="3160713" y="1252538"/>
            <a:ext cx="5980112" cy="2924175"/>
          </a:xfrm>
        </p:spPr>
        <p:txBody>
          <a:bodyPr/>
          <a:lstStyle/>
          <a:p>
            <a:pPr marL="285750" indent="0">
              <a:buFont typeface="Wingdings" panose="05000000000000000000" pitchFamily="2" charset="2"/>
              <a:buNone/>
              <a:defRPr/>
            </a:pPr>
            <a:r>
              <a:rPr lang="en-CA" sz="1600" dirty="0"/>
              <a:t>The audit team will request documents and conduct interviews to carry out the following activities:</a:t>
            </a:r>
          </a:p>
          <a:p>
            <a:pPr>
              <a:defRPr/>
            </a:pPr>
            <a:r>
              <a:rPr lang="en-CA" sz="1600" dirty="0"/>
              <a:t>carry out procedures and gather evidence;</a:t>
            </a:r>
          </a:p>
          <a:p>
            <a:pPr>
              <a:defRPr/>
            </a:pPr>
            <a:r>
              <a:rPr lang="en-CA" sz="1600" dirty="0"/>
              <a:t>assess evidence against the criteria; and</a:t>
            </a:r>
          </a:p>
          <a:p>
            <a:pPr>
              <a:defRPr/>
            </a:pPr>
            <a:r>
              <a:rPr lang="en-CA" sz="1600" dirty="0"/>
              <a:t>form </a:t>
            </a:r>
            <a:r>
              <a:rPr lang="en-CA" sz="1600" dirty="0" smtClean="0"/>
              <a:t>judgments </a:t>
            </a:r>
            <a:r>
              <a:rPr lang="en-CA" sz="1600" dirty="0"/>
              <a:t>and conclusions </a:t>
            </a:r>
            <a:r>
              <a:rPr lang="en-CA" sz="1600" dirty="0" smtClean="0"/>
              <a:t>based on sufficient appropriate evidence </a:t>
            </a:r>
            <a:r>
              <a:rPr lang="en-CA" sz="1600" dirty="0"/>
              <a:t>to support the special examination opinion</a:t>
            </a:r>
            <a:r>
              <a:rPr lang="en-CA" sz="1600" dirty="0" smtClean="0"/>
              <a:t>.</a:t>
            </a:r>
            <a:endParaRPr lang="en-CA" sz="1600" dirty="0"/>
          </a:p>
        </p:txBody>
      </p:sp>
      <p:sp>
        <p:nvSpPr>
          <p:cNvPr id="44036" name="Picture Placeholder 3"/>
          <p:cNvSpPr>
            <a:spLocks noGrp="1"/>
          </p:cNvSpPr>
          <p:nvPr>
            <p:ph type="pic" sz="quarter" idx="12"/>
          </p:nvPr>
        </p:nvSpPr>
        <p:spPr bwMode="auto">
          <a:xfrm>
            <a:off x="0" y="1252538"/>
            <a:ext cx="2827338"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4037" name="Footer Placeholder 4"/>
          <p:cNvSpPr>
            <a:spLocks noGrp="1"/>
          </p:cNvSpPr>
          <p:nvPr>
            <p:ph type="ftr" sz="quarter" idx="13"/>
          </p:nvPr>
        </p:nvSpPr>
        <p:spPr bwMode="auto">
          <a:xfrm>
            <a:off x="0" y="3095625"/>
            <a:ext cx="2827338" cy="108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Instructions—Before using a photo, ensure that permission was granted by the owner of the photo and that the terms of use are respected, such as appropriate credit or location.</a:t>
            </a:r>
          </a:p>
          <a:p>
            <a:pPr fontAlgn="base">
              <a:spcBef>
                <a:spcPct val="0"/>
              </a:spcBef>
              <a:spcAft>
                <a:spcPct val="0"/>
              </a:spcAft>
              <a:buFont typeface="Arial" panose="020B0604020202020204" pitchFamily="34" charset="0"/>
              <a:buNone/>
            </a:pPr>
            <a:r>
              <a:rPr lang="en-CA" altLang="en-US" sz="1000" smtClean="0">
                <a:solidFill>
                  <a:schemeClr val="tx1"/>
                </a:solidFill>
              </a:rPr>
              <a:t>Suggestion – 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smtClean="0"/>
              <a:t>Examination</a:t>
            </a:r>
            <a:endParaRPr lang="en-CA" dirty="0"/>
          </a:p>
        </p:txBody>
      </p:sp>
      <p:sp>
        <p:nvSpPr>
          <p:cNvPr id="3" name="Text Placeholder 2"/>
          <p:cNvSpPr>
            <a:spLocks noGrp="1"/>
          </p:cNvSpPr>
          <p:nvPr>
            <p:ph type="body" idx="2"/>
          </p:nvPr>
        </p:nvSpPr>
        <p:spPr>
          <a:xfrm>
            <a:off x="3160713" y="1252538"/>
            <a:ext cx="5980112" cy="2924175"/>
          </a:xfrm>
        </p:spPr>
        <p:txBody>
          <a:bodyPr/>
          <a:lstStyle/>
          <a:p>
            <a:pPr marL="285750" indent="0">
              <a:buFont typeface="Wingdings" panose="05000000000000000000" pitchFamily="2" charset="2"/>
              <a:buNone/>
              <a:defRPr/>
            </a:pPr>
            <a:r>
              <a:rPr lang="en-CA" sz="1600" dirty="0"/>
              <a:t>The audit team will:</a:t>
            </a:r>
          </a:p>
          <a:p>
            <a:pPr>
              <a:defRPr/>
            </a:pPr>
            <a:r>
              <a:rPr lang="en-CA" sz="1600" dirty="0"/>
              <a:t>communicate </a:t>
            </a:r>
            <a:r>
              <a:rPr lang="en-CA" sz="1600" dirty="0" smtClean="0"/>
              <a:t>with management throughout </a:t>
            </a:r>
            <a:r>
              <a:rPr lang="en-CA" sz="1600" dirty="0"/>
              <a:t>the SE (timing for each phase, expected timing for a draft report, briefings on progress);</a:t>
            </a:r>
          </a:p>
          <a:p>
            <a:pPr>
              <a:defRPr/>
            </a:pPr>
            <a:r>
              <a:rPr lang="en-CA" sz="1600" dirty="0"/>
              <a:t>make a reasonable effort for minimal disruption </a:t>
            </a:r>
            <a:r>
              <a:rPr lang="en-CA" sz="1600" dirty="0" smtClean="0"/>
              <a:t>to the corporation’s staff </a:t>
            </a:r>
            <a:r>
              <a:rPr lang="en-CA" sz="1600" dirty="0"/>
              <a:t>and resolve disagreements, if necessary, quickly, professionally, and respectfully; and</a:t>
            </a:r>
          </a:p>
          <a:p>
            <a:pPr>
              <a:defRPr/>
            </a:pPr>
            <a:r>
              <a:rPr lang="en-CA" sz="1600" dirty="0" smtClean="0"/>
              <a:t>validate </a:t>
            </a:r>
            <a:r>
              <a:rPr lang="en-CA" sz="1600" dirty="0"/>
              <a:t>preliminary findings with management to ensure that the findings are factual.</a:t>
            </a:r>
          </a:p>
        </p:txBody>
      </p:sp>
      <p:sp>
        <p:nvSpPr>
          <p:cNvPr id="45060" name="Picture Placeholder 3"/>
          <p:cNvSpPr>
            <a:spLocks noGrp="1"/>
          </p:cNvSpPr>
          <p:nvPr>
            <p:ph type="pic" sz="quarter" idx="12"/>
          </p:nvPr>
        </p:nvSpPr>
        <p:spPr bwMode="auto">
          <a:xfrm>
            <a:off x="0" y="1252538"/>
            <a:ext cx="2827338"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5061" name="Footer Placeholder 4"/>
          <p:cNvSpPr>
            <a:spLocks noGrp="1"/>
          </p:cNvSpPr>
          <p:nvPr>
            <p:ph type="ftr" sz="quarter" idx="13"/>
          </p:nvPr>
        </p:nvSpPr>
        <p:spPr bwMode="auto">
          <a:xfrm>
            <a:off x="0" y="3073400"/>
            <a:ext cx="2827338" cy="111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smtClean="0"/>
              <a:t>Reporting</a:t>
            </a:r>
            <a:endParaRPr lang="en-CA" dirty="0"/>
          </a:p>
        </p:txBody>
      </p:sp>
      <p:sp>
        <p:nvSpPr>
          <p:cNvPr id="46083"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en-CA" altLang="en-US" sz="1600" smtClean="0"/>
              <a:t>The draft SE report will present the findings against the criteria, the conclusion against the audit objective and the recommendations. </a:t>
            </a:r>
          </a:p>
          <a:p>
            <a:pPr>
              <a:spcBef>
                <a:spcPct val="0"/>
              </a:spcBef>
            </a:pPr>
            <a:r>
              <a:rPr lang="en-CA" altLang="en-US" sz="1600" smtClean="0"/>
              <a:t>The team will confirm the facts, and the completeness of the findings, conclusion and recommendations with management.</a:t>
            </a:r>
          </a:p>
          <a:p>
            <a:pPr>
              <a:spcBef>
                <a:spcPct val="0"/>
              </a:spcBef>
            </a:pPr>
            <a:r>
              <a:rPr lang="en-CA" altLang="en-US" sz="1600" smtClean="0"/>
              <a:t>The audit team will submit the final report directly to the Board of Directors and may, in exceptional cases, report to the Minister and Parliament. </a:t>
            </a:r>
          </a:p>
        </p:txBody>
      </p:sp>
      <p:sp>
        <p:nvSpPr>
          <p:cNvPr id="46084" name="Picture Placeholder 4"/>
          <p:cNvSpPr>
            <a:spLocks noGrp="1"/>
          </p:cNvSpPr>
          <p:nvPr>
            <p:ph type="pic" sz="quarter" idx="12"/>
          </p:nvPr>
        </p:nvSpPr>
        <p:spPr bwMode="auto">
          <a:xfrm>
            <a:off x="6316663" y="1252538"/>
            <a:ext cx="282733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6085" name="Footer Placeholder 4"/>
          <p:cNvSpPr txBox="1">
            <a:spLocks/>
          </p:cNvSpPr>
          <p:nvPr/>
        </p:nvSpPr>
        <p:spPr bwMode="auto">
          <a:xfrm>
            <a:off x="6316663" y="3043238"/>
            <a:ext cx="282733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CA" altLang="en-US" sz="1000">
                <a:solidFill>
                  <a:schemeClr val="tx1"/>
                </a:solidFill>
              </a:rPr>
              <a:t>Instructions—Before using a photo, ensure that permission was granted by the owner of the photo and that the terms of use are respected, such as appropriate credit or location. </a:t>
            </a:r>
          </a:p>
          <a:p>
            <a:pPr eaLnBrk="1" hangingPunct="1">
              <a:buClr>
                <a:srgbClr val="000000"/>
              </a:buClr>
              <a:buFont typeface="Arial" panose="020B0604020202020204" pitchFamily="34" charset="0"/>
              <a:buNone/>
            </a:pPr>
            <a:r>
              <a:rPr lang="en-CA" altLang="en-US" sz="1000">
                <a:solidFill>
                  <a:schemeClr val="tx1"/>
                </a:solidFill>
              </a:rPr>
              <a:t>Suggestion – Use pictures that are representative of the presentation topic. If a picture placeholder is not used, remove it. </a:t>
            </a:r>
            <a:endParaRPr lang="en-US" altLang="en-US" sz="100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a:t>Tabling</a:t>
            </a:r>
          </a:p>
        </p:txBody>
      </p:sp>
      <p:sp>
        <p:nvSpPr>
          <p:cNvPr id="47107"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en-CA" altLang="en-US" sz="1600" smtClean="0"/>
              <a:t>After the special examination report has been made public by the corporation, it is reproduced in the Auditor General report and tabled in Parliament as soon as practically possible.</a:t>
            </a:r>
          </a:p>
          <a:p>
            <a:pPr>
              <a:spcBef>
                <a:spcPct val="0"/>
              </a:spcBef>
            </a:pPr>
            <a:r>
              <a:rPr lang="en-CA" altLang="en-US" sz="1600" smtClean="0"/>
              <a:t>The corporation is required to provide a detailed action plan to address the audit recommendations to the Public Accounts Committee and the Office of the Auditor General within six months of the audit being tabled in the House of Commons; and may be invited to appear before the Public Accounts Committee to discuss the findings of the audit.</a:t>
            </a:r>
          </a:p>
        </p:txBody>
      </p:sp>
      <p:sp>
        <p:nvSpPr>
          <p:cNvPr id="47108" name="Picture Placeholder 4"/>
          <p:cNvSpPr>
            <a:spLocks noGrp="1"/>
          </p:cNvSpPr>
          <p:nvPr>
            <p:ph type="pic" sz="quarter" idx="12"/>
          </p:nvPr>
        </p:nvSpPr>
        <p:spPr bwMode="auto">
          <a:xfrm>
            <a:off x="6316663" y="1252538"/>
            <a:ext cx="282733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7109" name="Footer Placeholder 4"/>
          <p:cNvSpPr txBox="1">
            <a:spLocks/>
          </p:cNvSpPr>
          <p:nvPr/>
        </p:nvSpPr>
        <p:spPr bwMode="auto">
          <a:xfrm>
            <a:off x="6316663" y="3021013"/>
            <a:ext cx="28273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CA" altLang="en-US" sz="1000">
                <a:solidFill>
                  <a:schemeClr val="tx1"/>
                </a:solidFill>
              </a:rPr>
              <a:t>Instructions</a:t>
            </a:r>
            <a:r>
              <a:rPr lang="en-CA" altLang="en-US" sz="1000">
                <a:solidFill>
                  <a:schemeClr val="tx1"/>
                </a:solidFill>
                <a:sym typeface="Symbol" panose="05050102010706020507" pitchFamily="18" charset="2"/>
              </a:rPr>
              <a:t></a:t>
            </a:r>
            <a:r>
              <a:rPr lang="en-CA" altLang="en-US" sz="1000">
                <a:solidFill>
                  <a:schemeClr val="tx1"/>
                </a:solidFill>
              </a:rPr>
              <a:t>Before using a photo, ensure that permission was granted by the owner of the photo and that the terms of use are respected, such as appropriate credit or location. </a:t>
            </a:r>
          </a:p>
          <a:p>
            <a:pPr eaLnBrk="1" hangingPunct="1">
              <a:buClr>
                <a:srgbClr val="000000"/>
              </a:buClr>
              <a:buFont typeface="Arial" panose="020B0604020202020204" pitchFamily="34" charset="0"/>
              <a:buNone/>
            </a:pPr>
            <a:r>
              <a:rPr lang="en-CA" altLang="en-US" sz="1000">
                <a:solidFill>
                  <a:schemeClr val="tx1"/>
                </a:solidFill>
              </a:rPr>
              <a:t>Suggestion</a:t>
            </a:r>
            <a:r>
              <a:rPr lang="en-CA" altLang="en-US" sz="1000">
                <a:solidFill>
                  <a:schemeClr val="tx1"/>
                </a:solidFill>
                <a:sym typeface="Symbol" panose="05050102010706020507" pitchFamily="18" charset="2"/>
              </a:rPr>
              <a:t></a:t>
            </a:r>
            <a:r>
              <a:rPr lang="en-CA" altLang="en-US" sz="1000">
                <a:solidFill>
                  <a:schemeClr val="tx1"/>
                </a:solidFill>
              </a:rPr>
              <a:t>Use pictures that are representative of the presentation topic. If a picture placeholder is not used, remove it. </a:t>
            </a:r>
            <a:endParaRPr lang="en-US" altLang="en-US" sz="100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Proposed </a:t>
            </a:r>
            <a:r>
              <a:rPr lang="en-CA" dirty="0" smtClean="0"/>
              <a:t>timetable</a:t>
            </a:r>
            <a:endParaRPr lang="en-CA" dirty="0"/>
          </a:p>
        </p:txBody>
      </p:sp>
      <p:graphicFrame>
        <p:nvGraphicFramePr>
          <p:cNvPr id="8" name="Espace réservé du contenu 5"/>
          <p:cNvGraphicFramePr>
            <a:graphicFrameLocks/>
          </p:cNvGraphicFramePr>
          <p:nvPr/>
        </p:nvGraphicFramePr>
        <p:xfrm>
          <a:off x="287338" y="2547938"/>
          <a:ext cx="8596312" cy="2224087"/>
        </p:xfrm>
        <a:graphic>
          <a:graphicData uri="http://schemas.openxmlformats.org/drawingml/2006/table">
            <a:tbl>
              <a:tblPr firstRow="1" bandRow="1">
                <a:tableStyleId>{21E4AEA4-8DFA-4A89-87EB-49C32662AFE0}</a:tableStyleId>
              </a:tblPr>
              <a:tblGrid>
                <a:gridCol w="5504369"/>
                <a:gridCol w="3091943"/>
              </a:tblGrid>
              <a:tr h="370681">
                <a:tc>
                  <a:txBody>
                    <a:bodyPr/>
                    <a:lstStyle/>
                    <a:p>
                      <a:pPr algn="l"/>
                      <a:r>
                        <a:rPr lang="en-CA" sz="1300" noProof="0" dirty="0" smtClean="0">
                          <a:latin typeface="+mj-lt"/>
                        </a:rPr>
                        <a:t>Key Steps </a:t>
                      </a:r>
                      <a:r>
                        <a:rPr lang="en-CA" sz="1300" noProof="0" dirty="0" smtClean="0">
                          <a:solidFill>
                            <a:schemeClr val="tx1"/>
                          </a:solidFill>
                          <a:latin typeface="+mj-lt"/>
                        </a:rPr>
                        <a:t>(optional–if known</a:t>
                      </a:r>
                      <a:r>
                        <a:rPr lang="en-CA" sz="1300" baseline="0" noProof="0" dirty="0" smtClean="0">
                          <a:solidFill>
                            <a:schemeClr val="tx1"/>
                          </a:solidFill>
                          <a:latin typeface="+mj-lt"/>
                        </a:rPr>
                        <a:t> at the time of the presentation)</a:t>
                      </a:r>
                      <a:endParaRPr lang="en-CA" sz="1300" noProof="0" dirty="0">
                        <a:solidFill>
                          <a:schemeClr val="tx1"/>
                        </a:solidFill>
                        <a:latin typeface="+mj-lt"/>
                      </a:endParaRPr>
                    </a:p>
                  </a:txBody>
                  <a:tcPr marL="91443" marR="91443" marT="45700" marB="45700">
                    <a:solidFill>
                      <a:srgbClr val="345075"/>
                    </a:solidFill>
                  </a:tcPr>
                </a:tc>
                <a:tc>
                  <a:txBody>
                    <a:bodyPr/>
                    <a:lstStyle/>
                    <a:p>
                      <a:pPr algn="l"/>
                      <a:r>
                        <a:rPr lang="en-CA" sz="1300" noProof="0" dirty="0" smtClean="0">
                          <a:latin typeface="+mj-lt"/>
                        </a:rPr>
                        <a:t>Period</a:t>
                      </a:r>
                      <a:endParaRPr lang="en-CA" sz="1300" noProof="0" dirty="0">
                        <a:latin typeface="+mj-lt"/>
                      </a:endParaRPr>
                    </a:p>
                  </a:txBody>
                  <a:tcPr marL="91443" marR="91443" marT="45700" marB="45700">
                    <a:solidFill>
                      <a:srgbClr val="345075"/>
                    </a:solidFill>
                  </a:tcPr>
                </a:tc>
              </a:tr>
              <a:tr h="370681">
                <a:tc>
                  <a:txBody>
                    <a:bodyPr/>
                    <a:lstStyle/>
                    <a:p>
                      <a:r>
                        <a:rPr lang="en-CA" sz="1300" dirty="0" smtClean="0">
                          <a:latin typeface="+mj-lt"/>
                        </a:rPr>
                        <a:t>Planning phase</a:t>
                      </a:r>
                      <a:endParaRPr lang="en-CA" sz="1300" dirty="0">
                        <a:latin typeface="+mj-lt"/>
                      </a:endParaRPr>
                    </a:p>
                  </a:txBody>
                  <a:tcPr marL="91443" marR="91443" marT="45700" marB="45700">
                    <a:solidFill>
                      <a:srgbClr val="368AAF">
                        <a:alpha val="3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30000"/>
                      </a:srgbClr>
                    </a:solidFill>
                  </a:tcPr>
                </a:tc>
              </a:tr>
              <a:tr h="370681">
                <a:tc>
                  <a:txBody>
                    <a:bodyPr/>
                    <a:lstStyle/>
                    <a:p>
                      <a:r>
                        <a:rPr lang="en-CA" sz="1300" dirty="0" smtClean="0">
                          <a:latin typeface="+mj-lt"/>
                        </a:rPr>
                        <a:t>Presentation of the SE Plan to the Audit Committee</a:t>
                      </a:r>
                      <a:endParaRPr lang="en-CA" sz="1300" dirty="0">
                        <a:latin typeface="+mj-lt"/>
                      </a:endParaRPr>
                    </a:p>
                  </a:txBody>
                  <a:tcPr marL="91443" marR="91443" marT="45700" marB="45700">
                    <a:solidFill>
                      <a:srgbClr val="368AAF">
                        <a:alpha val="1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10000"/>
                      </a:srgbClr>
                    </a:solidFill>
                  </a:tcPr>
                </a:tc>
              </a:tr>
              <a:tr h="370681">
                <a:tc>
                  <a:txBody>
                    <a:bodyPr/>
                    <a:lstStyle/>
                    <a:p>
                      <a:r>
                        <a:rPr lang="en-CA" sz="1300" dirty="0" smtClean="0">
                          <a:latin typeface="+mj-lt"/>
                        </a:rPr>
                        <a:t>Examination phase</a:t>
                      </a:r>
                      <a:endParaRPr lang="en-CA" sz="1300" dirty="0">
                        <a:latin typeface="+mj-lt"/>
                      </a:endParaRPr>
                    </a:p>
                  </a:txBody>
                  <a:tcPr marL="91443" marR="91443" marT="45700" marB="45700">
                    <a:solidFill>
                      <a:srgbClr val="368AAF">
                        <a:alpha val="3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30000"/>
                      </a:srgbClr>
                    </a:solidFill>
                  </a:tcPr>
                </a:tc>
              </a:tr>
              <a:tr h="370681">
                <a:tc>
                  <a:txBody>
                    <a:bodyPr/>
                    <a:lstStyle/>
                    <a:p>
                      <a:r>
                        <a:rPr lang="en-CA" sz="1300" dirty="0" smtClean="0">
                          <a:latin typeface="+mj-lt"/>
                        </a:rPr>
                        <a:t>Reporting</a:t>
                      </a:r>
                      <a:r>
                        <a:rPr lang="en-CA" sz="1300" baseline="0" dirty="0" smtClean="0">
                          <a:latin typeface="+mj-lt"/>
                        </a:rPr>
                        <a:t> phase</a:t>
                      </a:r>
                      <a:endParaRPr lang="en-CA" sz="1300" dirty="0">
                        <a:latin typeface="+mj-lt"/>
                      </a:endParaRPr>
                    </a:p>
                  </a:txBody>
                  <a:tcPr marL="91443" marR="91443" marT="45700" marB="45700">
                    <a:solidFill>
                      <a:srgbClr val="368AAF">
                        <a:alpha val="10000"/>
                      </a:srgbClr>
                    </a:solidFill>
                  </a:tcPr>
                </a:tc>
                <a:tc>
                  <a:txBody>
                    <a:bodyPr/>
                    <a:lstStyle/>
                    <a:p>
                      <a:endParaRPr lang="en-CA" sz="1300" baseline="0" noProof="0" dirty="0" smtClean="0">
                        <a:solidFill>
                          <a:schemeClr val="tx1"/>
                        </a:solidFill>
                        <a:latin typeface="+mj-lt"/>
                      </a:endParaRPr>
                    </a:p>
                  </a:txBody>
                  <a:tcPr marL="91443" marR="91443" marT="45700" marB="45700">
                    <a:solidFill>
                      <a:srgbClr val="368AAF">
                        <a:alpha val="10000"/>
                      </a:srgbClr>
                    </a:solidFill>
                  </a:tcPr>
                </a:tc>
              </a:tr>
              <a:tr h="370681">
                <a:tc>
                  <a:txBody>
                    <a:bodyPr/>
                    <a:lstStyle/>
                    <a:p>
                      <a:r>
                        <a:rPr lang="en-CA" sz="1300" dirty="0" smtClean="0">
                          <a:latin typeface="+mj-lt"/>
                        </a:rPr>
                        <a:t>Presentation of the </a:t>
                      </a:r>
                      <a:r>
                        <a:rPr lang="en-CA" sz="1300" b="1" dirty="0" smtClean="0">
                          <a:latin typeface="+mj-lt"/>
                        </a:rPr>
                        <a:t>draft</a:t>
                      </a:r>
                      <a:r>
                        <a:rPr lang="en-CA" sz="1300" dirty="0" smtClean="0">
                          <a:latin typeface="+mj-lt"/>
                        </a:rPr>
                        <a:t> SE report to the Audit Committee</a:t>
                      </a:r>
                      <a:endParaRPr lang="en-CA" sz="1300" dirty="0">
                        <a:latin typeface="+mj-lt"/>
                      </a:endParaRPr>
                    </a:p>
                  </a:txBody>
                  <a:tcPr marL="91443" marR="91443" marT="45700" marB="45700">
                    <a:solidFill>
                      <a:srgbClr val="368AAF">
                        <a:alpha val="30000"/>
                      </a:srgbClr>
                    </a:solidFill>
                  </a:tcPr>
                </a:tc>
                <a:tc>
                  <a:txBody>
                    <a:bodyPr/>
                    <a:lstStyle/>
                    <a:p>
                      <a:endParaRPr lang="en-CA" sz="1300" noProof="0" dirty="0" smtClean="0">
                        <a:solidFill>
                          <a:schemeClr val="tx1"/>
                        </a:solidFill>
                        <a:latin typeface="+mj-lt"/>
                      </a:endParaRPr>
                    </a:p>
                  </a:txBody>
                  <a:tcPr marL="91443" marR="91443" marT="45700" marB="45700">
                    <a:solidFill>
                      <a:srgbClr val="368AAF">
                        <a:alpha val="30000"/>
                      </a:srgbClr>
                    </a:solidFill>
                  </a:tcPr>
                </a:tc>
              </a:tr>
            </a:tbl>
          </a:graphicData>
        </a:graphic>
      </p:graphicFrame>
      <p:graphicFrame>
        <p:nvGraphicFramePr>
          <p:cNvPr id="5" name="Table 4"/>
          <p:cNvGraphicFramePr>
            <a:graphicFrameLocks noGrp="1"/>
          </p:cNvGraphicFramePr>
          <p:nvPr/>
        </p:nvGraphicFramePr>
        <p:xfrm>
          <a:off x="287338" y="933450"/>
          <a:ext cx="8596312" cy="1482725"/>
        </p:xfrm>
        <a:graphic>
          <a:graphicData uri="http://schemas.openxmlformats.org/drawingml/2006/table">
            <a:tbl>
              <a:tblPr firstRow="1" bandRow="1">
                <a:tableStyleId>{21E4AEA4-8DFA-4A89-87EB-49C32662AFE0}</a:tableStyleId>
              </a:tblPr>
              <a:tblGrid>
                <a:gridCol w="5504369"/>
                <a:gridCol w="3091943"/>
              </a:tblGrid>
              <a:tr h="370681">
                <a:tc>
                  <a:txBody>
                    <a:bodyPr/>
                    <a:lstStyle/>
                    <a:p>
                      <a:pPr algn="l"/>
                      <a:r>
                        <a:rPr lang="en-CA" sz="1300" noProof="0" dirty="0" smtClean="0">
                          <a:latin typeface="+mj-lt"/>
                        </a:rPr>
                        <a:t>Key Dates</a:t>
                      </a:r>
                      <a:endParaRPr lang="en-CA" sz="1300" noProof="0" dirty="0">
                        <a:latin typeface="+mj-lt"/>
                      </a:endParaRPr>
                    </a:p>
                  </a:txBody>
                  <a:tcPr marL="91443" marR="91443" marT="45700" marB="45700">
                    <a:solidFill>
                      <a:srgbClr val="345075"/>
                    </a:solidFill>
                  </a:tcPr>
                </a:tc>
                <a:tc>
                  <a:txBody>
                    <a:bodyPr/>
                    <a:lstStyle/>
                    <a:p>
                      <a:pPr algn="l"/>
                      <a:r>
                        <a:rPr lang="en-CA" sz="1300" noProof="0" dirty="0" smtClean="0">
                          <a:latin typeface="+mj-lt"/>
                        </a:rPr>
                        <a:t>Expected Date</a:t>
                      </a:r>
                      <a:endParaRPr lang="en-CA" sz="1300" noProof="0" dirty="0">
                        <a:latin typeface="+mj-lt"/>
                      </a:endParaRPr>
                    </a:p>
                  </a:txBody>
                  <a:tcPr marL="91443" marR="91443" marT="45700" marB="45700">
                    <a:solidFill>
                      <a:srgbClr val="345075"/>
                    </a:solidFill>
                  </a:tcPr>
                </a:tc>
              </a:tr>
              <a:tr h="370681">
                <a:tc>
                  <a:txBody>
                    <a:bodyPr/>
                    <a:lstStyle/>
                    <a:p>
                      <a:r>
                        <a:rPr lang="en-CA" sz="1300" dirty="0" smtClean="0">
                          <a:latin typeface="+mj-lt"/>
                        </a:rPr>
                        <a:t>Special examination commencement </a:t>
                      </a:r>
                      <a:endParaRPr lang="en-CA" sz="1300" dirty="0">
                        <a:latin typeface="+mj-lt"/>
                      </a:endParaRPr>
                    </a:p>
                  </a:txBody>
                  <a:tcPr marL="91443" marR="91443" marT="45700" marB="45700">
                    <a:solidFill>
                      <a:srgbClr val="368AAF">
                        <a:alpha val="3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30000"/>
                      </a:srgbClr>
                    </a:solidFill>
                  </a:tcPr>
                </a:tc>
              </a:tr>
              <a:tr h="370681">
                <a:tc>
                  <a:txBody>
                    <a:bodyPr/>
                    <a:lstStyle/>
                    <a:p>
                      <a:r>
                        <a:rPr lang="en-CA" sz="1300" kern="1200" noProof="0" dirty="0" smtClean="0">
                          <a:solidFill>
                            <a:schemeClr val="dk1"/>
                          </a:solidFill>
                          <a:latin typeface="+mn-lt"/>
                          <a:ea typeface="+mn-ea"/>
                          <a:cs typeface="+mn-cs"/>
                        </a:rPr>
                        <a:t>Presentation of the </a:t>
                      </a:r>
                      <a:r>
                        <a:rPr lang="en-CA" sz="1300" b="1" kern="1200" noProof="0" dirty="0" smtClean="0">
                          <a:solidFill>
                            <a:schemeClr val="dk1"/>
                          </a:solidFill>
                          <a:latin typeface="+mn-lt"/>
                          <a:ea typeface="+mn-ea"/>
                          <a:cs typeface="+mn-cs"/>
                        </a:rPr>
                        <a:t>final</a:t>
                      </a:r>
                      <a:r>
                        <a:rPr lang="en-CA" sz="1300" kern="1200" noProof="0" dirty="0" smtClean="0">
                          <a:solidFill>
                            <a:schemeClr val="dk1"/>
                          </a:solidFill>
                          <a:latin typeface="+mn-lt"/>
                          <a:ea typeface="+mn-ea"/>
                          <a:cs typeface="+mn-cs"/>
                        </a:rPr>
                        <a:t> SE report to the Board of Directors</a:t>
                      </a:r>
                      <a:endParaRPr lang="en-CA" sz="1300" kern="1200" dirty="0">
                        <a:solidFill>
                          <a:schemeClr val="dk1"/>
                        </a:solidFill>
                        <a:latin typeface="+mn-lt"/>
                        <a:ea typeface="+mn-ea"/>
                        <a:cs typeface="+mn-cs"/>
                      </a:endParaRPr>
                    </a:p>
                  </a:txBody>
                  <a:tcPr marL="91443" marR="91443" marT="45700" marB="45700">
                    <a:solidFill>
                      <a:srgbClr val="368AAF">
                        <a:alpha val="1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10000"/>
                      </a:srgbClr>
                    </a:solidFill>
                  </a:tcPr>
                </a:tc>
              </a:tr>
              <a:tr h="370681">
                <a:tc>
                  <a:txBody>
                    <a:bodyPr/>
                    <a:lstStyle/>
                    <a:p>
                      <a:r>
                        <a:rPr lang="en-CA" sz="1300" noProof="0" dirty="0" smtClean="0">
                          <a:latin typeface="+mj-lt"/>
                        </a:rPr>
                        <a:t>Statutory</a:t>
                      </a:r>
                      <a:r>
                        <a:rPr lang="en-CA" sz="1300" baseline="0" noProof="0" dirty="0" smtClean="0">
                          <a:latin typeface="+mj-lt"/>
                        </a:rPr>
                        <a:t> deadline</a:t>
                      </a:r>
                      <a:endParaRPr lang="en-CA" sz="1300" dirty="0">
                        <a:latin typeface="+mj-lt"/>
                      </a:endParaRPr>
                    </a:p>
                  </a:txBody>
                  <a:tcPr marL="91443" marR="91443" marT="45700" marB="45700">
                    <a:solidFill>
                      <a:srgbClr val="368AAF">
                        <a:alpha val="30000"/>
                      </a:srgbClr>
                    </a:solidFill>
                  </a:tcPr>
                </a:tc>
                <a:tc>
                  <a:txBody>
                    <a:bodyPr/>
                    <a:lstStyle/>
                    <a:p>
                      <a:endParaRPr lang="en-CA" sz="1300" noProof="0" dirty="0">
                        <a:solidFill>
                          <a:schemeClr val="tx1"/>
                        </a:solidFill>
                        <a:latin typeface="+mj-lt"/>
                      </a:endParaRPr>
                    </a:p>
                  </a:txBody>
                  <a:tcPr marL="91443" marR="91443" marT="45700" marB="45700">
                    <a:solidFill>
                      <a:srgbClr val="368AAF">
                        <a:alpha val="30000"/>
                      </a:srgb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Communication of </a:t>
            </a:r>
            <a:r>
              <a:rPr lang="en-CA" dirty="0" smtClean="0"/>
              <a:t>information</a:t>
            </a:r>
            <a:endParaRPr lang="en-CA" dirty="0"/>
          </a:p>
        </p:txBody>
      </p:sp>
      <p:sp>
        <p:nvSpPr>
          <p:cNvPr id="49155"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9156" name="Footer Placeholder 4"/>
          <p:cNvSpPr>
            <a:spLocks noGrp="1"/>
          </p:cNvSpPr>
          <p:nvPr>
            <p:ph type="ftr" sz="quarter" idx="13"/>
          </p:nvPr>
        </p:nvSpPr>
        <p:spPr bwMode="auto">
          <a:xfrm>
            <a:off x="0" y="3619500"/>
            <a:ext cx="9144000" cy="55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Format and structure of SE </a:t>
            </a:r>
            <a:r>
              <a:rPr lang="en-CA" dirty="0" smtClean="0"/>
              <a:t>report</a:t>
            </a:r>
            <a:endParaRPr lang="en-CA" dirty="0"/>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sz="1400" dirty="0"/>
              <a:t>The format and structure of the special examination reports has been evolving. </a:t>
            </a:r>
            <a:r>
              <a:rPr lang="en-CA" sz="1400" smtClean="0"/>
              <a:t>Recent changes </a:t>
            </a:r>
            <a:r>
              <a:rPr lang="en-CA" sz="1400" dirty="0" smtClean="0"/>
              <a:t>include</a:t>
            </a:r>
            <a:r>
              <a:rPr lang="en-CA" sz="1400" dirty="0"/>
              <a:t>: </a:t>
            </a:r>
          </a:p>
          <a:p>
            <a:pPr>
              <a:defRPr/>
            </a:pPr>
            <a:r>
              <a:rPr lang="en-CA" sz="1400" dirty="0"/>
              <a:t>Generally shorter in length</a:t>
            </a:r>
          </a:p>
          <a:p>
            <a:pPr>
              <a:defRPr/>
            </a:pPr>
            <a:r>
              <a:rPr lang="en-CA" sz="1400" dirty="0"/>
              <a:t>Ease of drilling-down based on reader interest</a:t>
            </a:r>
          </a:p>
          <a:p>
            <a:pPr>
              <a:defRPr/>
            </a:pPr>
            <a:r>
              <a:rPr lang="en-CA" sz="1400" dirty="0"/>
              <a:t>Dashboard, report card style format, in a table</a:t>
            </a:r>
          </a:p>
          <a:p>
            <a:pPr marL="285750" indent="0">
              <a:buFont typeface="Wingdings" panose="05000000000000000000" pitchFamily="2" charset="2"/>
              <a:buNone/>
              <a:defRPr/>
            </a:pPr>
            <a:r>
              <a:rPr lang="en-CA" sz="1400" dirty="0"/>
              <a:t>   </a:t>
            </a:r>
            <a:r>
              <a:rPr lang="en-CA" sz="1400" dirty="0" smtClean="0"/>
              <a:t>       </a:t>
            </a:r>
            <a:r>
              <a:rPr lang="en-CA" sz="1400" dirty="0"/>
              <a:t>= met audit criteria</a:t>
            </a:r>
          </a:p>
          <a:p>
            <a:pPr marL="285750" indent="0">
              <a:buFont typeface="Wingdings" panose="05000000000000000000" pitchFamily="2" charset="2"/>
              <a:buNone/>
              <a:defRPr/>
            </a:pPr>
            <a:r>
              <a:rPr lang="en-CA" sz="1400" dirty="0" smtClean="0"/>
              <a:t>          </a:t>
            </a:r>
            <a:r>
              <a:rPr lang="en-CA" sz="1400" dirty="0"/>
              <a:t>= met audit criteria with improvement needed</a:t>
            </a:r>
          </a:p>
          <a:p>
            <a:pPr marL="285750" indent="0">
              <a:buFont typeface="Wingdings" panose="05000000000000000000" pitchFamily="2" charset="2"/>
              <a:buNone/>
              <a:defRPr/>
            </a:pPr>
            <a:r>
              <a:rPr lang="en-CA" sz="1400" dirty="0"/>
              <a:t>  </a:t>
            </a:r>
            <a:r>
              <a:rPr lang="en-CA" sz="1400" dirty="0" smtClean="0"/>
              <a:t>        </a:t>
            </a:r>
            <a:r>
              <a:rPr lang="en-CA" sz="1400" dirty="0"/>
              <a:t>= did not meet the criteria</a:t>
            </a:r>
          </a:p>
          <a:p>
            <a:pPr marL="285750" indent="0">
              <a:buFont typeface="Wingdings" panose="05000000000000000000" pitchFamily="2" charset="2"/>
              <a:buNone/>
              <a:defRPr/>
            </a:pPr>
            <a:r>
              <a:rPr lang="en-CA" sz="1400" dirty="0"/>
              <a:t>The latter two categories are further explained in a narrative </a:t>
            </a:r>
            <a:r>
              <a:rPr lang="en-CA" sz="1400" dirty="0" smtClean="0"/>
              <a:t>located </a:t>
            </a:r>
            <a:r>
              <a:rPr lang="en-CA" sz="1400" dirty="0"/>
              <a:t>below the tables and accompanied by recommendations and management responses</a:t>
            </a:r>
            <a:r>
              <a:rPr lang="en-CA" sz="1400" dirty="0" smtClean="0"/>
              <a:t>.</a:t>
            </a:r>
            <a:endParaRPr lang="en-CA" sz="1400" dirty="0"/>
          </a:p>
        </p:txBody>
      </p:sp>
      <p:pic>
        <p:nvPicPr>
          <p:cNvPr id="512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413" y="2714625"/>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087688"/>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413" y="3455988"/>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6688"/>
            <a:ext cx="8820150" cy="992187"/>
          </a:xfrm>
        </p:spPr>
        <p:txBody>
          <a:bodyPr/>
          <a:lstStyle/>
          <a:p>
            <a:pPr>
              <a:defRPr/>
            </a:pPr>
            <a:r>
              <a:rPr lang="en-CA" dirty="0"/>
              <a:t>Information access and security</a:t>
            </a:r>
          </a:p>
        </p:txBody>
      </p:sp>
      <p:sp>
        <p:nvSpPr>
          <p:cNvPr id="52227" name="Text Placeholder 6"/>
          <p:cNvSpPr>
            <a:spLocks noGrp="1"/>
          </p:cNvSpPr>
          <p:nvPr>
            <p:ph type="body" idx="2"/>
          </p:nvPr>
        </p:nvSpPr>
        <p:spPr bwMode="auto">
          <a:xfrm>
            <a:off x="0" y="1252538"/>
            <a:ext cx="882015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en-CA" altLang="en-US" sz="1600" smtClean="0"/>
              <a:t>The audit team may request access to any information it deems relevant and necessary to carry out the SE, even if it is subject to solicitor-client privilege or other privileges.</a:t>
            </a:r>
          </a:p>
          <a:p>
            <a:pPr>
              <a:spcBef>
                <a:spcPct val="0"/>
              </a:spcBef>
            </a:pPr>
            <a:r>
              <a:rPr lang="en-CA" altLang="en-US" sz="1600" smtClean="0"/>
              <a:t>The information provided to the audit team is kept in the possession of the OAG.</a:t>
            </a:r>
          </a:p>
          <a:p>
            <a:pPr>
              <a:spcBef>
                <a:spcPct val="0"/>
              </a:spcBef>
            </a:pPr>
            <a:r>
              <a:rPr lang="en-CA" altLang="en-US" sz="1600" smtClean="0"/>
              <a:t>The provisions of the </a:t>
            </a:r>
            <a:r>
              <a:rPr lang="en-CA" altLang="en-US" sz="1600" i="1" smtClean="0"/>
              <a:t>Access to Information Act </a:t>
            </a:r>
            <a:r>
              <a:rPr lang="en-CA" altLang="en-US" sz="1600" smtClean="0"/>
              <a:t>do not apply when it comes to accessing the OAG's audit files. The Act prohibits the OAG from disclosing or making public any documents used or created as part of an audit. Entities cannot invoke the same audit exemption that is available to the OAG.</a:t>
            </a:r>
          </a:p>
          <a:p>
            <a:pPr>
              <a:spcBef>
                <a:spcPct val="0"/>
              </a:spcBef>
            </a:pPr>
            <a:r>
              <a:rPr lang="en-CA" altLang="en-US" sz="1600" smtClean="0"/>
              <a:t>Draft findings and draft reports provided to </a:t>
            </a:r>
            <a:r>
              <a:rPr lang="en-CA" altLang="en-US" sz="1600" smtClean="0">
                <a:solidFill>
                  <a:srgbClr val="C00000"/>
                </a:solidFill>
              </a:rPr>
              <a:t>(name of the corporation)</a:t>
            </a:r>
            <a:r>
              <a:rPr lang="en-CA" altLang="en-US" sz="1600" smtClean="0"/>
              <a:t> will be sent using our Controlled Documents Interface (CODI). These documents are protected and </a:t>
            </a:r>
            <a:r>
              <a:rPr lang="en-CA" altLang="en-US" sz="1600" smtClean="0">
                <a:solidFill>
                  <a:srgbClr val="C00000"/>
                </a:solidFill>
              </a:rPr>
              <a:t>(name of the corporation)</a:t>
            </a:r>
            <a:r>
              <a:rPr lang="en-CA" altLang="en-US" sz="1600" smtClean="0"/>
              <a:t> is requested to treat the contents of these documents with the necessary discretion.</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17650"/>
            <a:ext cx="9144000" cy="1635125"/>
          </a:xfrm>
        </p:spPr>
        <p:txBody>
          <a:bodyPr/>
          <a:lstStyle/>
          <a:p>
            <a:pPr algn="ctr" eaLnBrk="1" hangingPunct="1">
              <a:defRPr/>
            </a:pPr>
            <a:r>
              <a:rPr lang="en-CA" dirty="0"/>
              <a:t>Questions?</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25438" y="2606675"/>
            <a:ext cx="1893887" cy="1079500"/>
          </a:xfrm>
        </p:spPr>
        <p:txBody>
          <a:bodyPr/>
          <a:lstStyle/>
          <a:p>
            <a:pPr eaLnBrk="1" fontAlgn="auto" hangingPunct="1">
              <a:defRPr/>
            </a:pPr>
            <a:r>
              <a:rPr lang="en-CA" dirty="0"/>
              <a:t>Special </a:t>
            </a:r>
            <a:r>
              <a:rPr lang="en-CA" dirty="0" smtClean="0"/>
              <a:t>examination </a:t>
            </a:r>
            <a:r>
              <a:rPr lang="en-CA" dirty="0"/>
              <a:t>framework and conclusion</a:t>
            </a:r>
          </a:p>
        </p:txBody>
      </p:sp>
      <p:sp>
        <p:nvSpPr>
          <p:cNvPr id="4" name="Text Placeholder 3"/>
          <p:cNvSpPr>
            <a:spLocks noGrp="1"/>
          </p:cNvSpPr>
          <p:nvPr>
            <p:ph type="body" idx="15"/>
          </p:nvPr>
        </p:nvSpPr>
        <p:spPr>
          <a:xfrm>
            <a:off x="2603500" y="2606675"/>
            <a:ext cx="1893888" cy="1079500"/>
          </a:xfrm>
        </p:spPr>
        <p:txBody>
          <a:bodyPr/>
          <a:lstStyle/>
          <a:p>
            <a:pPr>
              <a:defRPr/>
            </a:pPr>
            <a:r>
              <a:rPr lang="en-CA" altLang="en-US" dirty="0"/>
              <a:t>Roles and responsibilities of those </a:t>
            </a:r>
            <a:r>
              <a:rPr lang="en-CA" altLang="en-US" dirty="0" smtClean="0"/>
              <a:t>involved</a:t>
            </a:r>
            <a:endParaRPr lang="en-CA" altLang="en-US" dirty="0"/>
          </a:p>
        </p:txBody>
      </p:sp>
      <p:sp>
        <p:nvSpPr>
          <p:cNvPr id="6" name="Text Placeholder 5"/>
          <p:cNvSpPr>
            <a:spLocks noGrp="1"/>
          </p:cNvSpPr>
          <p:nvPr>
            <p:ph type="body" idx="16"/>
          </p:nvPr>
        </p:nvSpPr>
        <p:spPr>
          <a:xfrm>
            <a:off x="4819650" y="2606675"/>
            <a:ext cx="1893888" cy="1079500"/>
          </a:xfrm>
        </p:spPr>
        <p:txBody>
          <a:bodyPr/>
          <a:lstStyle/>
          <a:p>
            <a:pPr>
              <a:defRPr/>
            </a:pPr>
            <a:r>
              <a:rPr lang="en-CA" altLang="en-US" dirty="0"/>
              <a:t>Phases of </a:t>
            </a:r>
            <a:r>
              <a:rPr lang="en-CA" altLang="en-US" dirty="0" smtClean="0"/>
              <a:t/>
            </a:r>
            <a:br>
              <a:rPr lang="en-CA" altLang="en-US" dirty="0" smtClean="0"/>
            </a:br>
            <a:r>
              <a:rPr lang="en-CA" altLang="en-US" dirty="0" smtClean="0"/>
              <a:t>the </a:t>
            </a:r>
            <a:r>
              <a:rPr lang="en-CA" altLang="en-US" dirty="0"/>
              <a:t>special examination</a:t>
            </a:r>
          </a:p>
        </p:txBody>
      </p:sp>
      <p:sp>
        <p:nvSpPr>
          <p:cNvPr id="7" name="Text Placeholder 6"/>
          <p:cNvSpPr>
            <a:spLocks noGrp="1"/>
          </p:cNvSpPr>
          <p:nvPr>
            <p:ph type="body" idx="17"/>
          </p:nvPr>
        </p:nvSpPr>
        <p:spPr>
          <a:xfrm>
            <a:off x="7037388" y="2587625"/>
            <a:ext cx="1895475" cy="1081088"/>
          </a:xfrm>
        </p:spPr>
        <p:txBody>
          <a:bodyPr/>
          <a:lstStyle/>
          <a:p>
            <a:pPr>
              <a:defRPr/>
            </a:pPr>
            <a:r>
              <a:rPr lang="en-CA" altLang="en-US" dirty="0"/>
              <a:t>Communication </a:t>
            </a:r>
            <a:r>
              <a:rPr lang="en-CA" altLang="en-US" dirty="0" smtClean="0"/>
              <a:t/>
            </a:r>
            <a:br>
              <a:rPr lang="en-CA" altLang="en-US" dirty="0" smtClean="0"/>
            </a:br>
            <a:r>
              <a:rPr lang="en-CA" altLang="en-US" dirty="0" smtClean="0"/>
              <a:t>of </a:t>
            </a:r>
            <a:r>
              <a:rPr lang="en-CA" altLang="en-US" dirty="0"/>
              <a:t>information</a:t>
            </a:r>
          </a:p>
        </p:txBody>
      </p:sp>
      <p:sp>
        <p:nvSpPr>
          <p:cNvPr id="31747" name="Title 1"/>
          <p:cNvSpPr>
            <a:spLocks noGrp="1"/>
          </p:cNvSpPr>
          <p:nvPr>
            <p:ph type="title"/>
          </p:nvPr>
        </p:nvSpPr>
        <p:spPr>
          <a:xfrm>
            <a:off x="0" y="166688"/>
            <a:ext cx="8820150" cy="992187"/>
          </a:xfrm>
        </p:spPr>
        <p:txBody>
          <a:bodyPr/>
          <a:lstStyle/>
          <a:p>
            <a:pPr>
              <a:defRPr/>
            </a:pPr>
            <a:r>
              <a:rPr lang="en-CA" altLang="en-US" smtClean="0"/>
              <a:t>Content of this presentation</a:t>
            </a:r>
            <a:endParaRPr lang="en-CA" altLang="en-US" dirty="0" smtClean="0"/>
          </a:p>
        </p:txBody>
      </p:sp>
      <p:cxnSp>
        <p:nvCxnSpPr>
          <p:cNvPr id="5" name="Straight Connector 4"/>
          <p:cNvCxnSpPr/>
          <p:nvPr/>
        </p:nvCxnSpPr>
        <p:spPr>
          <a:xfrm>
            <a:off x="2411413"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84988"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pic>
        <p:nvPicPr>
          <p:cNvPr id="35" name="Picture 1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81768" y="2048924"/>
            <a:ext cx="76720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22935" y="2083938"/>
            <a:ext cx="727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7"/>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05247" y="2144713"/>
            <a:ext cx="7604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6608" y="2071942"/>
            <a:ext cx="711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6688"/>
            <a:ext cx="8820150" cy="992187"/>
          </a:xfrm>
        </p:spPr>
        <p:txBody>
          <a:bodyPr/>
          <a:lstStyle/>
          <a:p>
            <a:pPr>
              <a:defRPr/>
            </a:pPr>
            <a:r>
              <a:rPr lang="en-CA" dirty="0"/>
              <a:t>Special examination </a:t>
            </a:r>
            <a:r>
              <a:rPr lang="en-CA" dirty="0" smtClean="0"/>
              <a:t/>
            </a:r>
            <a:br>
              <a:rPr lang="en-CA" dirty="0" smtClean="0"/>
            </a:br>
            <a:r>
              <a:rPr lang="en-CA" dirty="0" smtClean="0"/>
              <a:t>framework </a:t>
            </a:r>
            <a:r>
              <a:rPr lang="en-CA" dirty="0"/>
              <a:t>and </a:t>
            </a:r>
            <a:r>
              <a:rPr lang="en-CA" dirty="0" smtClean="0"/>
              <a:t>conclusion</a:t>
            </a:r>
            <a:endParaRPr lang="en-CA" dirty="0"/>
          </a:p>
        </p:txBody>
      </p:sp>
      <p:sp>
        <p:nvSpPr>
          <p:cNvPr id="18435" name="Picture Placeholder 5"/>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8436" name="Footer Placeholder 4"/>
          <p:cNvSpPr>
            <a:spLocks noGrp="1"/>
          </p:cNvSpPr>
          <p:nvPr>
            <p:ph type="ftr" sz="quarter" idx="13"/>
          </p:nvPr>
        </p:nvSpPr>
        <p:spPr bwMode="auto">
          <a:xfrm>
            <a:off x="0" y="3703638"/>
            <a:ext cx="91440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 – 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a:t>Legislative mandate</a:t>
            </a:r>
          </a:p>
        </p:txBody>
      </p:sp>
      <p:sp>
        <p:nvSpPr>
          <p:cNvPr id="20483"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en-CA" altLang="en-US" smtClean="0"/>
              <a:t>A special examination is required by the </a:t>
            </a:r>
            <a:r>
              <a:rPr lang="en-CA" altLang="en-US" i="1" smtClean="0"/>
              <a:t>Financial Administration Act </a:t>
            </a:r>
            <a:r>
              <a:rPr lang="en-CA" altLang="en-US" smtClean="0"/>
              <a:t>(FAA)</a:t>
            </a:r>
          </a:p>
          <a:p>
            <a:pPr>
              <a:spcBef>
                <a:spcPct val="0"/>
              </a:spcBef>
            </a:pPr>
            <a:r>
              <a:rPr lang="en-CA" altLang="en-US" smtClean="0"/>
              <a:t>Special examinations take place at least once every 10 years, or more often at the request of the Governor in Council, the Minister, the Board of Directors or the Auditor General.</a:t>
            </a:r>
          </a:p>
        </p:txBody>
      </p:sp>
      <p:sp>
        <p:nvSpPr>
          <p:cNvPr id="20484" name="Picture Placeholder 3"/>
          <p:cNvSpPr>
            <a:spLocks noGrp="1"/>
          </p:cNvSpPr>
          <p:nvPr>
            <p:ph type="pic" sz="quarter" idx="12"/>
          </p:nvPr>
        </p:nvSpPr>
        <p:spPr bwMode="auto">
          <a:xfrm>
            <a:off x="6316663" y="1252538"/>
            <a:ext cx="282733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5" name="Footer Placeholder 4"/>
          <p:cNvSpPr>
            <a:spLocks noGrp="1"/>
          </p:cNvSpPr>
          <p:nvPr>
            <p:ph type="ftr" sz="quarter" idx="13"/>
          </p:nvPr>
        </p:nvSpPr>
        <p:spPr bwMode="auto">
          <a:xfrm>
            <a:off x="6316663" y="3079750"/>
            <a:ext cx="2827337" cy="109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6688"/>
            <a:ext cx="8820150" cy="992187"/>
          </a:xfrm>
        </p:spPr>
        <p:txBody>
          <a:bodyPr/>
          <a:lstStyle/>
          <a:p>
            <a:pPr>
              <a:defRPr/>
            </a:pPr>
            <a:r>
              <a:rPr lang="en-CA" dirty="0"/>
              <a:t>Objective of a special examination</a:t>
            </a:r>
          </a:p>
        </p:txBody>
      </p:sp>
      <p:sp>
        <p:nvSpPr>
          <p:cNvPr id="7" name="Text Placeholder 6"/>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dirty="0"/>
              <a:t>To determine whether the systems and practices we selected for examination are               providing the corporation with reasonable assurance that:</a:t>
            </a:r>
          </a:p>
          <a:p>
            <a:pPr>
              <a:defRPr/>
            </a:pPr>
            <a:r>
              <a:rPr lang="en-CA" dirty="0"/>
              <a:t>its assets are safeguarded and controlled; </a:t>
            </a:r>
          </a:p>
          <a:p>
            <a:pPr>
              <a:defRPr/>
            </a:pPr>
            <a:r>
              <a:rPr lang="en-CA" dirty="0"/>
              <a:t>its resources are managed economically and efficiently; and</a:t>
            </a:r>
          </a:p>
          <a:p>
            <a:pPr>
              <a:defRPr/>
            </a:pPr>
            <a:r>
              <a:rPr lang="en-CA" dirty="0"/>
              <a:t>its operations are carried out effectively.</a:t>
            </a:r>
          </a:p>
          <a:p>
            <a:pPr>
              <a:defRPr/>
            </a:pPr>
            <a:endParaRPr lang="en-CA"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The OAG’s responsibility</a:t>
            </a:r>
          </a:p>
        </p:txBody>
      </p:sp>
      <p:sp>
        <p:nvSpPr>
          <p:cNvPr id="4"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dirty="0"/>
              <a:t>To express</a:t>
            </a:r>
          </a:p>
          <a:p>
            <a:pPr>
              <a:defRPr/>
            </a:pPr>
            <a:r>
              <a:rPr lang="en-CA" dirty="0"/>
              <a:t>an opinion on whether there is reasonable assurance that during the period covered by the audit, there were no significant deficiencies in the corporation’s systems and practices that we selected for examination; and</a:t>
            </a:r>
          </a:p>
          <a:p>
            <a:pPr>
              <a:defRPr/>
            </a:pPr>
            <a:r>
              <a:rPr lang="en-CA" dirty="0"/>
              <a:t>a conclusion about whether the </a:t>
            </a:r>
            <a:r>
              <a:rPr lang="en-CA" dirty="0" smtClean="0"/>
              <a:t>corporation </a:t>
            </a:r>
            <a:r>
              <a:rPr lang="en-CA" dirty="0"/>
              <a:t>complied in all significant respects with the applicable criteria</a:t>
            </a:r>
            <a:r>
              <a:rPr lang="en-CA" dirty="0" smtClean="0"/>
              <a:t>.</a:t>
            </a:r>
            <a:endParaRPr lang="en-CA"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en-CA" dirty="0"/>
              <a:t>What is a significant deficiency?</a:t>
            </a:r>
          </a:p>
        </p:txBody>
      </p:sp>
      <p:sp>
        <p:nvSpPr>
          <p:cNvPr id="26627" name="Text Placeholder 2"/>
          <p:cNvSpPr>
            <a:spLocks noGrp="1"/>
          </p:cNvSpPr>
          <p:nvPr>
            <p:ph type="body" idx="2"/>
          </p:nvPr>
        </p:nvSpPr>
        <p:spPr bwMode="auto">
          <a:xfrm>
            <a:off x="3160713" y="1252538"/>
            <a:ext cx="5980112"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en-CA" altLang="en-US" smtClean="0"/>
              <a:t>It is a major weakness in the corporation's key systems and practices that could prevent it from obtaining reasonable assurance that its assets are protected and controlled, that the management of its financial, human and physical resources is economical and efficient, and that its operations are carried out effectively.</a:t>
            </a:r>
          </a:p>
        </p:txBody>
      </p:sp>
      <p:sp>
        <p:nvSpPr>
          <p:cNvPr id="26628" name="Picture Placeholder 3"/>
          <p:cNvSpPr>
            <a:spLocks noGrp="1"/>
          </p:cNvSpPr>
          <p:nvPr>
            <p:ph type="pic" sz="quarter" idx="12"/>
          </p:nvPr>
        </p:nvSpPr>
        <p:spPr bwMode="auto">
          <a:xfrm>
            <a:off x="0" y="1252538"/>
            <a:ext cx="2827338"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9" name="Footer Placeholder 4"/>
          <p:cNvSpPr>
            <a:spLocks noGrp="1"/>
          </p:cNvSpPr>
          <p:nvPr>
            <p:ph type="ftr" sz="quarter" idx="13"/>
          </p:nvPr>
        </p:nvSpPr>
        <p:spPr bwMode="auto">
          <a:xfrm>
            <a:off x="0" y="3095625"/>
            <a:ext cx="2827338" cy="108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en-CA" altLang="en-US" sz="1000" smtClean="0">
                <a:solidFill>
                  <a:schemeClr val="tx1"/>
                </a:solidFill>
              </a:rPr>
              <a:t>Instructions</a:t>
            </a:r>
            <a:r>
              <a:rPr lang="en-CA" altLang="en-US" sz="1000" smtClean="0">
                <a:solidFill>
                  <a:schemeClr val="tx1"/>
                </a:solidFill>
                <a:sym typeface="Symbol" panose="05050102010706020507" pitchFamily="18" charset="2"/>
              </a:rPr>
              <a:t></a:t>
            </a:r>
            <a:r>
              <a:rPr lang="en-CA" altLang="en-US" sz="1000" smtClean="0">
                <a:solidFill>
                  <a:schemeClr val="tx1"/>
                </a:solidFill>
              </a:rPr>
              <a:t>Before using a photo, ensure that permission was granted by the owner of the photo and that the terms of use are respected, such as appropriate credit or location. </a:t>
            </a:r>
          </a:p>
          <a:p>
            <a:pPr fontAlgn="base">
              <a:spcBef>
                <a:spcPct val="0"/>
              </a:spcBef>
              <a:spcAft>
                <a:spcPct val="0"/>
              </a:spcAft>
              <a:buFont typeface="Arial" panose="020B0604020202020204" pitchFamily="34" charset="0"/>
              <a:buNone/>
            </a:pPr>
            <a:r>
              <a:rPr lang="en-CA" altLang="en-US" sz="1000" smtClean="0">
                <a:solidFill>
                  <a:schemeClr val="tx1"/>
                </a:solidFill>
              </a:rPr>
              <a:t>Suggestion</a:t>
            </a:r>
            <a:r>
              <a:rPr lang="en-CA" altLang="en-US" sz="1000" smtClean="0">
                <a:solidFill>
                  <a:schemeClr val="tx1"/>
                </a:solidFill>
                <a:sym typeface="Symbol" panose="05050102010706020507" pitchFamily="18" charset="2"/>
              </a:rPr>
              <a:t></a:t>
            </a:r>
            <a:r>
              <a:rPr lang="en-CA" altLang="en-US" sz="1000" smtClean="0">
                <a:solidFill>
                  <a:schemeClr val="tx1"/>
                </a:solidFill>
              </a:rPr>
              <a:t>Use pictures that are representative of the presentation topic. If a picture placeholder is not used, remove it. </a:t>
            </a:r>
            <a:endParaRPr lang="en-US"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How do we determine the </a:t>
            </a:r>
            <a:r>
              <a:rPr lang="en-CA" dirty="0" smtClean="0"/>
              <a:t/>
            </a:r>
            <a:br>
              <a:rPr lang="en-CA" dirty="0" smtClean="0"/>
            </a:br>
            <a:r>
              <a:rPr lang="en-CA" dirty="0" smtClean="0"/>
              <a:t>examination </a:t>
            </a:r>
            <a:r>
              <a:rPr lang="en-CA" dirty="0"/>
              <a:t>criteria?</a:t>
            </a:r>
          </a:p>
        </p:txBody>
      </p:sp>
      <p:sp>
        <p:nvSpPr>
          <p:cNvPr id="28675" name="Text Placeholder 3"/>
          <p:cNvSpPr>
            <a:spLocks noGrp="1"/>
          </p:cNvSpPr>
          <p:nvPr>
            <p:ph type="body" idx="2"/>
          </p:nvPr>
        </p:nvSpPr>
        <p:spPr bwMode="auto">
          <a:xfrm>
            <a:off x="0" y="1252538"/>
            <a:ext cx="882015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en-CA" altLang="en-US" smtClean="0"/>
              <a:t>In accordance with professional standards and its own policies, the OAG has developed standard criteria for assessing the systems and practices for the areas of governance, risk management, strategic and operational planning, including performance measuring, monitoring and reporting.</a:t>
            </a:r>
          </a:p>
          <a:p>
            <a:pPr>
              <a:spcBef>
                <a:spcPct val="0"/>
              </a:spcBef>
            </a:pPr>
            <a:r>
              <a:rPr lang="en-CA" altLang="en-US" smtClean="0"/>
              <a:t>The audit team develops additional criteria specific to the activities of the corporation under review, based on its knowledge and experience of the corporation, the standards and methods applied by the corporation, the best practices of other organizations, professional literature, and consultations with the corporation’s staff. </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Cover &amp; Bac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3DA97A12-3620-497E-A115-D64729C9B4AD}"/>
    </a:ext>
  </a:extLst>
</a:theme>
</file>

<file path=ppt/theme/theme2.xml><?xml version="1.0" encoding="utf-8"?>
<a:theme xmlns:a="http://schemas.openxmlformats.org/drawingml/2006/main" name="Section divider (ins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Heading-NEW">
      <a:majorFont>
        <a:latin typeface="Arial"/>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D218823E-7C4C-470D-900D-7F5A1254C81A}"/>
    </a:ext>
  </a:extLst>
</a:theme>
</file>

<file path=ppt/theme/theme3.xml><?xml version="1.0" encoding="utf-8"?>
<a:theme xmlns:a="http://schemas.openxmlformats.org/drawingml/2006/main" name="1_Section divider (bl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02A4BB14-7E58-4BCF-8F4D-E8CF0408F15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OAG Presentation Template</Template>
  <TotalTime>7955</TotalTime>
  <Words>2423</Words>
  <Application>Microsoft Office PowerPoint</Application>
  <PresentationFormat>On-screen Show (16:9)</PresentationFormat>
  <Paragraphs>149</Paragraphs>
  <Slides>28</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 Black</vt:lpstr>
      <vt:lpstr>Times New Roman</vt:lpstr>
      <vt:lpstr>Wingdings 3</vt:lpstr>
      <vt:lpstr>Wingdings</vt:lpstr>
      <vt:lpstr>Symbol</vt:lpstr>
      <vt:lpstr>1_Cover &amp; Back</vt:lpstr>
      <vt:lpstr>Section divider (inside)</vt:lpstr>
      <vt:lpstr>1_Section divider (blue)</vt:lpstr>
      <vt:lpstr>What to Expect:   A Crown Corporation’s Guide to a Special Examination </vt:lpstr>
      <vt:lpstr>Welcome</vt:lpstr>
      <vt:lpstr>Content of this presentation</vt:lpstr>
      <vt:lpstr>Special examination  framework and conclusion</vt:lpstr>
      <vt:lpstr>Legislative mandate</vt:lpstr>
      <vt:lpstr>Objective of a special examination</vt:lpstr>
      <vt:lpstr>The OAG’s responsibility</vt:lpstr>
      <vt:lpstr>What is a significant deficiency?</vt:lpstr>
      <vt:lpstr>How do we determine the  examination criteria?</vt:lpstr>
      <vt:lpstr>Nature of the conclusion</vt:lpstr>
      <vt:lpstr>Roles and responsibilities </vt:lpstr>
      <vt:lpstr>Roles and responsibilities</vt:lpstr>
      <vt:lpstr>Roles and responsibilities</vt:lpstr>
      <vt:lpstr>Roles and responsibilities</vt:lpstr>
      <vt:lpstr>Roles and responsibilities</vt:lpstr>
      <vt:lpstr>Roles and responsibilities</vt:lpstr>
      <vt:lpstr>Phases of the special examination</vt:lpstr>
      <vt:lpstr>Planning</vt:lpstr>
      <vt:lpstr>Planning</vt:lpstr>
      <vt:lpstr>Examination</vt:lpstr>
      <vt:lpstr>Examination</vt:lpstr>
      <vt:lpstr>Reporting</vt:lpstr>
      <vt:lpstr>Tabling</vt:lpstr>
      <vt:lpstr>Proposed timetable</vt:lpstr>
      <vt:lpstr>Communication of information</vt:lpstr>
      <vt:lpstr>Format and structure of SE report</vt:lpstr>
      <vt:lpstr>Information access and security</vt:lpstr>
      <vt:lpstr>Questions?</vt:lpstr>
    </vt:vector>
  </TitlesOfParts>
  <Company>OAG-BVG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OAG PPT</dc:title>
  <dc:creator>Hamel, Emilie</dc:creator>
  <cp:lastModifiedBy>Gauthier, Julie</cp:lastModifiedBy>
  <cp:revision>388</cp:revision>
  <dcterms:created xsi:type="dcterms:W3CDTF">2020-06-26T18:11:44Z</dcterms:created>
  <dcterms:modified xsi:type="dcterms:W3CDTF">2021-08-17T14:48:10Z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