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3" r:id="rId2"/>
    <p:sldId id="264" r:id="rId3"/>
    <p:sldId id="265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7CE"/>
    <a:srgbClr val="FFD1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99" autoAdjust="0"/>
    <p:restoredTop sz="94258" autoAdjust="0"/>
  </p:normalViewPr>
  <p:slideViewPr>
    <p:cSldViewPr snapToGrid="0">
      <p:cViewPr varScale="1">
        <p:scale>
          <a:sx n="69" d="100"/>
          <a:sy n="69" d="100"/>
        </p:scale>
        <p:origin x="391" y="31"/>
      </p:cViewPr>
      <p:guideLst/>
    </p:cSldViewPr>
  </p:slideViewPr>
  <p:notesTextViewPr>
    <p:cViewPr>
      <p:scale>
        <a:sx n="1" d="1"/>
        <a:sy n="1" d="1"/>
      </p:scale>
      <p:origin x="0" y="-202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952" y="-6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seguinbe\Desktop\Projects\Data%20Analytics\05.%20Tests\Testing%20graph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C:\Users\seguinbe\Desktop\Projects\Data%20Analytics\05.%20Tests\Testing%20graph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C:\Users\seguinbe\Desktop\Projects\Data%20Analytics\05.%20Tests\Testing%20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l" rtl="0">
              <a:def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 dirty="0" smtClea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Entity’s Expense FSLIs</a:t>
            </a:r>
            <a:endParaRPr lang="en-US" sz="1400" b="1" i="0" u="none" strike="noStrike" kern="1200" spc="0" baseline="0" dirty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endParaRPr>
          </a:p>
          <a:p>
            <a:pPr algn="l" rtl="0">
              <a:defRPr lang="en-US" b="1"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en-US" sz="1200" b="1" i="0" u="none" strike="noStrike" kern="1200" spc="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Materiality is </a:t>
            </a:r>
            <a:r>
              <a:rPr lang="en-US" sz="1200" b="1" i="0" u="none" strike="noStrike" kern="1200" spc="0" baseline="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100 million and </a:t>
            </a:r>
            <a:r>
              <a:rPr lang="en-US" sz="1200" b="1" i="0" u="none" strike="noStrike" kern="1200" spc="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de </a:t>
            </a:r>
            <a:r>
              <a:rPr lang="en-US" sz="1200" b="1" i="0" u="none" strike="noStrike" kern="1200" spc="0" baseline="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Minimis Sum </a:t>
            </a:r>
            <a:r>
              <a:rPr lang="en-US" sz="1200" b="1" i="0" u="none" strike="noStrike" kern="1200" spc="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is </a:t>
            </a:r>
            <a:r>
              <a:rPr lang="en-US" sz="1200" b="1" i="0" u="none" strike="noStrike" kern="1200" spc="0" baseline="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10 million</a:t>
            </a:r>
          </a:p>
          <a:p>
            <a:pPr algn="l" rtl="0">
              <a:defRPr lang="en-US" b="1"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en-US" sz="1000" b="1" i="0" u="none" strike="noStrike" kern="1200" spc="0" baseline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 Millions of Dollars</a:t>
            </a:r>
          </a:p>
        </c:rich>
      </c:tx>
      <c:layout>
        <c:manualLayout>
          <c:xMode val="edge"/>
          <c:yMode val="edge"/>
          <c:x val="2.2498118886380737E-2"/>
          <c:y val="2.15052777304667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 rtl="0">
            <a:defRPr lang="en-US" sz="14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6029457943039283E-3"/>
          <c:y val="0.33667771561832643"/>
          <c:w val="0.79464597627051003"/>
          <c:h val="0.556167730454147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FSLI!$J$10</c:f>
              <c:strCache>
                <c:ptCount val="1"/>
                <c:pt idx="0">
                  <c:v>Normal Risk</c:v>
                </c:pt>
              </c:strCache>
            </c:strRef>
          </c:tx>
          <c:spPr>
            <a:solidFill>
              <a:srgbClr val="C6EFCE"/>
            </a:solidFill>
            <a:ln>
              <a:noFill/>
            </a:ln>
            <a:effectLst/>
          </c:spPr>
          <c:invertIfNegative val="0"/>
          <c:dLbls>
            <c:numFmt formatCode="#&quot;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FSLI!$E$11:$E$17</c:f>
              <c:strCache>
                <c:ptCount val="7"/>
                <c:pt idx="0">
                  <c:v>Salaries</c:v>
                </c:pt>
                <c:pt idx="1">
                  <c:v>Administrative Expenses</c:v>
                </c:pt>
                <c:pt idx="2">
                  <c:v>New Test</c:v>
                </c:pt>
                <c:pt idx="3">
                  <c:v>Other</c:v>
                </c:pt>
                <c:pt idx="4">
                  <c:v>Other</c:v>
                </c:pt>
                <c:pt idx="5">
                  <c:v>Other</c:v>
                </c:pt>
                <c:pt idx="6">
                  <c:v>Interest</c:v>
                </c:pt>
              </c:strCache>
            </c:strRef>
          </c:cat>
          <c:val>
            <c:numRef>
              <c:f>FSLI!$J$11:$J$17</c:f>
              <c:numCache>
                <c:formatCode>General</c:formatCode>
                <c:ptCount val="7"/>
                <c:pt idx="0">
                  <c:v>350</c:v>
                </c:pt>
                <c:pt idx="1">
                  <c:v>200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FSLI!$K$10</c:f>
              <c:strCache>
                <c:ptCount val="1"/>
                <c:pt idx="0">
                  <c:v>Elevated Risk</c:v>
                </c:pt>
              </c:strCache>
            </c:strRef>
          </c:tx>
          <c:spPr>
            <a:solidFill>
              <a:srgbClr val="FFC7CE"/>
            </a:solidFill>
            <a:ln>
              <a:noFill/>
            </a:ln>
            <a:effectLst/>
          </c:spPr>
          <c:invertIfNegative val="0"/>
          <c:dLbls>
            <c:numFmt formatCode="#&quot;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FSLI!$K$11:$K$17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125</c:v>
                </c:pt>
                <c:pt idx="3">
                  <c:v>90</c:v>
                </c:pt>
                <c:pt idx="4">
                  <c:v>77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FSLI!$L$10</c:f>
              <c:strCache>
                <c:ptCount val="1"/>
                <c:pt idx="0">
                  <c:v>Significant Risk</c:v>
                </c:pt>
              </c:strCache>
            </c:strRef>
          </c:tx>
          <c:spPr>
            <a:solidFill>
              <a:srgbClr val="FFC7CE"/>
            </a:solidFill>
            <a:ln>
              <a:noFill/>
            </a:ln>
            <a:effectLst/>
          </c:spPr>
          <c:invertIfNegative val="0"/>
          <c:dLbls>
            <c:numFmt formatCode="#&quot;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FSLI!$L$11:$L$17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88</c:v>
                </c:pt>
                <c:pt idx="6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16314680"/>
        <c:axId val="316315464"/>
      </c:barChart>
      <c:lineChart>
        <c:grouping val="standard"/>
        <c:varyColors val="0"/>
        <c:ser>
          <c:idx val="0"/>
          <c:order val="1"/>
          <c:tx>
            <c:strRef>
              <c:f>FSLI!$G$10</c:f>
              <c:strCache>
                <c:ptCount val="1"/>
                <c:pt idx="0">
                  <c:v>Materiality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FSLI!$E$11:$E$17</c:f>
              <c:strCache>
                <c:ptCount val="7"/>
                <c:pt idx="0">
                  <c:v>Salaries</c:v>
                </c:pt>
                <c:pt idx="1">
                  <c:v>Administrative Expenses</c:v>
                </c:pt>
                <c:pt idx="2">
                  <c:v>New Test</c:v>
                </c:pt>
                <c:pt idx="3">
                  <c:v>Other</c:v>
                </c:pt>
                <c:pt idx="4">
                  <c:v>Other</c:v>
                </c:pt>
                <c:pt idx="5">
                  <c:v>Other</c:v>
                </c:pt>
                <c:pt idx="6">
                  <c:v>Interest</c:v>
                </c:pt>
              </c:strCache>
            </c:strRef>
          </c:cat>
          <c:val>
            <c:numRef>
              <c:f>FSLI!$G$11:$G$17</c:f>
              <c:numCache>
                <c:formatCode>General</c:formatCode>
                <c:ptCount val="7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FSLI!$H$10</c:f>
              <c:strCache>
                <c:ptCount val="1"/>
                <c:pt idx="0">
                  <c:v>de Minimis SUM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FSLI!$E$11:$E$17</c:f>
              <c:strCache>
                <c:ptCount val="7"/>
                <c:pt idx="0">
                  <c:v>Salaries</c:v>
                </c:pt>
                <c:pt idx="1">
                  <c:v>Administrative Expenses</c:v>
                </c:pt>
                <c:pt idx="2">
                  <c:v>New Test</c:v>
                </c:pt>
                <c:pt idx="3">
                  <c:v>Other</c:v>
                </c:pt>
                <c:pt idx="4">
                  <c:v>Other</c:v>
                </c:pt>
                <c:pt idx="5">
                  <c:v>Other</c:v>
                </c:pt>
                <c:pt idx="6">
                  <c:v>Interest</c:v>
                </c:pt>
              </c:strCache>
            </c:strRef>
          </c:cat>
          <c:val>
            <c:numRef>
              <c:f>FSLI!$H$11:$H$17</c:f>
              <c:numCache>
                <c:formatCode>General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6314680"/>
        <c:axId val="316315464"/>
      </c:lineChart>
      <c:catAx>
        <c:axId val="316314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6315464"/>
        <c:crosses val="autoZero"/>
        <c:auto val="1"/>
        <c:lblAlgn val="ctr"/>
        <c:lblOffset val="100"/>
        <c:noMultiLvlLbl val="0"/>
      </c:catAx>
      <c:valAx>
        <c:axId val="3163154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16314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79921045641873656"/>
          <c:y val="2.9353090431083813E-2"/>
          <c:w val="0.17721319247498851"/>
          <c:h val="0.278357156270607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l" rtl="0">
              <a:def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 dirty="0" smtClea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Entity’s Expense FSLIs                          </a:t>
            </a:r>
            <a:endParaRPr lang="en-US" sz="1400" b="1" i="0" u="none" strike="noStrike" kern="1200" spc="0" baseline="0" dirty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endParaRPr>
          </a:p>
          <a:p>
            <a:pPr algn="l" rtl="0">
              <a:defRPr lang="en-US" b="1"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en-US" sz="1200" b="1" i="0" u="none" strike="noStrike" kern="1200" spc="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Materiality is </a:t>
            </a:r>
            <a:r>
              <a:rPr lang="en-US" sz="1200" b="1" i="0" u="none" strike="noStrike" kern="1200" spc="0" baseline="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100 million and </a:t>
            </a:r>
            <a:r>
              <a:rPr lang="en-US" sz="1200" b="1" i="0" u="none" strike="noStrike" kern="1200" spc="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de </a:t>
            </a:r>
            <a:r>
              <a:rPr lang="en-US" sz="1200" b="1" i="0" u="none" strike="noStrike" kern="1200" spc="0" baseline="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Minimis Sum </a:t>
            </a:r>
            <a:r>
              <a:rPr lang="en-US" sz="1200" b="1" i="0" u="none" strike="noStrike" kern="1200" spc="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is </a:t>
            </a:r>
            <a:r>
              <a:rPr lang="en-US" sz="1200" b="1" i="0" u="none" strike="noStrike" kern="1200" spc="0" baseline="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10 million</a:t>
            </a:r>
          </a:p>
          <a:p>
            <a:pPr algn="l" rtl="0">
              <a:defRPr lang="en-US" b="1"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en-US" sz="1000" b="1" i="0" u="none" strike="noStrike" kern="1200" spc="0" baseline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 Millions of Dollars</a:t>
            </a:r>
          </a:p>
        </c:rich>
      </c:tx>
      <c:layout>
        <c:manualLayout>
          <c:xMode val="edge"/>
          <c:yMode val="edge"/>
          <c:x val="1.1616672235883464E-2"/>
          <c:y val="2.15052977000229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 rtl="0">
            <a:defRPr lang="en-US" sz="14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6029457943039283E-3"/>
          <c:y val="0.26443262301840775"/>
          <c:w val="0.79464597627051003"/>
          <c:h val="0.6284128137323579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FSLI!$J$10</c:f>
              <c:strCache>
                <c:ptCount val="1"/>
                <c:pt idx="0">
                  <c:v>Normal Risk</c:v>
                </c:pt>
              </c:strCache>
            </c:strRef>
          </c:tx>
          <c:spPr>
            <a:solidFill>
              <a:srgbClr val="C6EFCE"/>
            </a:solidFill>
            <a:ln>
              <a:noFill/>
            </a:ln>
            <a:effectLst/>
          </c:spPr>
          <c:invertIfNegative val="0"/>
          <c:dLbls>
            <c:numFmt formatCode="#&quot;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FSLI!$E$11:$E$17</c:f>
              <c:strCache>
                <c:ptCount val="7"/>
                <c:pt idx="0">
                  <c:v>Salaries</c:v>
                </c:pt>
                <c:pt idx="1">
                  <c:v>Administrative Expenses</c:v>
                </c:pt>
                <c:pt idx="2">
                  <c:v>New Test</c:v>
                </c:pt>
                <c:pt idx="3">
                  <c:v>Other</c:v>
                </c:pt>
                <c:pt idx="4">
                  <c:v>Other</c:v>
                </c:pt>
                <c:pt idx="5">
                  <c:v>Other</c:v>
                </c:pt>
                <c:pt idx="6">
                  <c:v>Interest</c:v>
                </c:pt>
              </c:strCache>
            </c:strRef>
          </c:cat>
          <c:val>
            <c:numRef>
              <c:f>FSLI!$J$11:$J$17</c:f>
              <c:numCache>
                <c:formatCode>General</c:formatCode>
                <c:ptCount val="7"/>
                <c:pt idx="0">
                  <c:v>350</c:v>
                </c:pt>
                <c:pt idx="1">
                  <c:v>200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FSLI!$K$10</c:f>
              <c:strCache>
                <c:ptCount val="1"/>
                <c:pt idx="0">
                  <c:v>Elevated Risk</c:v>
                </c:pt>
              </c:strCache>
            </c:strRef>
          </c:tx>
          <c:spPr>
            <a:solidFill>
              <a:srgbClr val="FFC7CE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6.6496632381388426E-17"/>
                  <c:y val="4.9875317166053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&quot;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FSLI!$K$11:$K$17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125</c:v>
                </c:pt>
                <c:pt idx="3">
                  <c:v>90</c:v>
                </c:pt>
                <c:pt idx="4">
                  <c:v>77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FSLI!$L$10</c:f>
              <c:strCache>
                <c:ptCount val="1"/>
                <c:pt idx="0">
                  <c:v>Significant Risk</c:v>
                </c:pt>
              </c:strCache>
            </c:strRef>
          </c:tx>
          <c:spPr>
            <a:solidFill>
              <a:srgbClr val="FFC7CE"/>
            </a:solidFill>
            <a:ln>
              <a:noFill/>
            </a:ln>
            <a:effectLst/>
          </c:spPr>
          <c:invertIfNegative val="0"/>
          <c:dLbls>
            <c:numFmt formatCode="#&quot;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FSLI!$L$11:$L$17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88</c:v>
                </c:pt>
                <c:pt idx="6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19498080"/>
        <c:axId val="319499256"/>
      </c:barChart>
      <c:lineChart>
        <c:grouping val="standard"/>
        <c:varyColors val="0"/>
        <c:ser>
          <c:idx val="0"/>
          <c:order val="1"/>
          <c:tx>
            <c:strRef>
              <c:f>FSLI!$G$10</c:f>
              <c:strCache>
                <c:ptCount val="1"/>
                <c:pt idx="0">
                  <c:v>Materiality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FSLI!$E$11:$E$17</c:f>
              <c:strCache>
                <c:ptCount val="7"/>
                <c:pt idx="0">
                  <c:v>Salaries</c:v>
                </c:pt>
                <c:pt idx="1">
                  <c:v>Administrative Expenses</c:v>
                </c:pt>
                <c:pt idx="2">
                  <c:v>New Test</c:v>
                </c:pt>
                <c:pt idx="3">
                  <c:v>Other</c:v>
                </c:pt>
                <c:pt idx="4">
                  <c:v>Other</c:v>
                </c:pt>
                <c:pt idx="5">
                  <c:v>Other</c:v>
                </c:pt>
                <c:pt idx="6">
                  <c:v>Interest</c:v>
                </c:pt>
              </c:strCache>
            </c:strRef>
          </c:cat>
          <c:val>
            <c:numRef>
              <c:f>FSLI!$G$11:$G$17</c:f>
              <c:numCache>
                <c:formatCode>General</c:formatCode>
                <c:ptCount val="7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FSLI!$H$10</c:f>
              <c:strCache>
                <c:ptCount val="1"/>
                <c:pt idx="0">
                  <c:v>de Minimis SUM</c:v>
                </c:pt>
              </c:strCache>
            </c:strRef>
          </c:tx>
          <c:spPr>
            <a:ln w="28575" cap="rnd">
              <a:solidFill>
                <a:schemeClr val="accent3">
                  <a:alpha val="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FSLI!$E$11:$E$17</c:f>
              <c:strCache>
                <c:ptCount val="7"/>
                <c:pt idx="0">
                  <c:v>Salaries</c:v>
                </c:pt>
                <c:pt idx="1">
                  <c:v>Administrative Expenses</c:v>
                </c:pt>
                <c:pt idx="2">
                  <c:v>New Test</c:v>
                </c:pt>
                <c:pt idx="3">
                  <c:v>Other</c:v>
                </c:pt>
                <c:pt idx="4">
                  <c:v>Other</c:v>
                </c:pt>
                <c:pt idx="5">
                  <c:v>Other</c:v>
                </c:pt>
                <c:pt idx="6">
                  <c:v>Interest</c:v>
                </c:pt>
              </c:strCache>
            </c:strRef>
          </c:cat>
          <c:val>
            <c:numRef>
              <c:f>FSLI!$H$11:$H$17</c:f>
              <c:numCache>
                <c:formatCode>General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9498080"/>
        <c:axId val="319499256"/>
      </c:lineChart>
      <c:catAx>
        <c:axId val="31949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9499256"/>
        <c:crosses val="autoZero"/>
        <c:auto val="1"/>
        <c:lblAlgn val="ctr"/>
        <c:lblOffset val="100"/>
        <c:noMultiLvlLbl val="0"/>
      </c:catAx>
      <c:valAx>
        <c:axId val="3194992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1949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21765084723495526"/>
          <c:y val="0.22770385323228232"/>
          <c:w val="0.3833416157583131"/>
          <c:h val="5.80544706607050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l" rtl="0">
              <a:def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 dirty="0" smtClea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Entity’s Expense FSLIs</a:t>
            </a:r>
            <a:endParaRPr lang="en-US" sz="1400" b="1" i="0" u="none" strike="noStrike" kern="1200" spc="0" baseline="0" dirty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endParaRPr>
          </a:p>
          <a:p>
            <a:pPr algn="l" rtl="0">
              <a:defRPr lang="en-US" b="1"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en-US" sz="1200" b="1" i="0" u="none" strike="noStrike" kern="1200" spc="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Materiality is </a:t>
            </a:r>
            <a:r>
              <a:rPr lang="en-US" sz="1200" b="1" i="0" u="none" strike="noStrike" kern="1200" spc="0" baseline="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100 million and </a:t>
            </a:r>
            <a:r>
              <a:rPr lang="en-US" sz="1200" b="1" i="0" u="none" strike="noStrike" kern="1200" spc="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de </a:t>
            </a:r>
            <a:r>
              <a:rPr lang="en-US" sz="1200" b="1" i="0" u="none" strike="noStrike" kern="1200" spc="0" baseline="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Minimis Sum </a:t>
            </a:r>
            <a:r>
              <a:rPr lang="en-US" sz="1200" b="1" i="0" u="none" strike="noStrike" kern="1200" spc="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is </a:t>
            </a:r>
            <a:r>
              <a:rPr lang="en-US" sz="1200" b="1" i="0" u="none" strike="noStrike" kern="1200" spc="0" baseline="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10 million</a:t>
            </a:r>
          </a:p>
          <a:p>
            <a:pPr algn="l" rtl="0">
              <a:defRPr lang="en-US" b="1"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en-US" sz="1000" b="1" i="0" u="none" strike="noStrike" kern="1200" spc="0" baseline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 Millions of Dollars</a:t>
            </a:r>
          </a:p>
        </c:rich>
      </c:tx>
      <c:layout>
        <c:manualLayout>
          <c:xMode val="edge"/>
          <c:yMode val="edge"/>
          <c:x val="1.1616672235883464E-2"/>
          <c:y val="2.15052977000229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 rtl="0">
            <a:defRPr lang="en-US" sz="14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6029457943039283E-3"/>
          <c:y val="0.26443262301840775"/>
          <c:w val="0.79464597627051003"/>
          <c:h val="0.6284128137323579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FSLI!$J$10</c:f>
              <c:strCache>
                <c:ptCount val="1"/>
                <c:pt idx="0">
                  <c:v>Normal Risk</c:v>
                </c:pt>
              </c:strCache>
            </c:strRef>
          </c:tx>
          <c:spPr>
            <a:solidFill>
              <a:srgbClr val="C6EFCE"/>
            </a:solidFill>
            <a:ln>
              <a:noFill/>
            </a:ln>
            <a:effectLst/>
          </c:spPr>
          <c:invertIfNegative val="0"/>
          <c:dLbls>
            <c:numFmt formatCode="#&quot;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FSLI!$E$11:$E$17</c:f>
              <c:strCache>
                <c:ptCount val="7"/>
                <c:pt idx="0">
                  <c:v>Salaries</c:v>
                </c:pt>
                <c:pt idx="1">
                  <c:v>Administrative Expenses</c:v>
                </c:pt>
                <c:pt idx="2">
                  <c:v>New Test</c:v>
                </c:pt>
                <c:pt idx="3">
                  <c:v>Other</c:v>
                </c:pt>
                <c:pt idx="4">
                  <c:v>Other</c:v>
                </c:pt>
                <c:pt idx="5">
                  <c:v>Other</c:v>
                </c:pt>
                <c:pt idx="6">
                  <c:v>Interest</c:v>
                </c:pt>
              </c:strCache>
            </c:strRef>
          </c:cat>
          <c:val>
            <c:numRef>
              <c:f>FSLI!$J$11:$J$17</c:f>
              <c:numCache>
                <c:formatCode>General</c:formatCode>
                <c:ptCount val="7"/>
                <c:pt idx="0">
                  <c:v>350</c:v>
                </c:pt>
                <c:pt idx="1">
                  <c:v>200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FSLI!$K$10</c:f>
              <c:strCache>
                <c:ptCount val="1"/>
                <c:pt idx="0">
                  <c:v>Elevated Risk</c:v>
                </c:pt>
              </c:strCache>
            </c:strRef>
          </c:tx>
          <c:spPr>
            <a:solidFill>
              <a:srgbClr val="FFC7CE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6.6496632381388426E-17"/>
                  <c:y val="4.9875317166053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&quot;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FSLI!$K$11:$K$17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125</c:v>
                </c:pt>
                <c:pt idx="3">
                  <c:v>90</c:v>
                </c:pt>
                <c:pt idx="4">
                  <c:v>77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FSLI!$L$10</c:f>
              <c:strCache>
                <c:ptCount val="1"/>
                <c:pt idx="0">
                  <c:v>Significant Risk</c:v>
                </c:pt>
              </c:strCache>
            </c:strRef>
          </c:tx>
          <c:spPr>
            <a:solidFill>
              <a:srgbClr val="FFC7CE"/>
            </a:solidFill>
            <a:ln>
              <a:noFill/>
            </a:ln>
            <a:effectLst/>
          </c:spPr>
          <c:invertIfNegative val="0"/>
          <c:dLbls>
            <c:numFmt formatCode="#&quot;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FSLI!$L$11:$L$17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88</c:v>
                </c:pt>
                <c:pt idx="6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19501608"/>
        <c:axId val="319499648"/>
      </c:barChart>
      <c:lineChart>
        <c:grouping val="standard"/>
        <c:varyColors val="0"/>
        <c:ser>
          <c:idx val="0"/>
          <c:order val="1"/>
          <c:tx>
            <c:strRef>
              <c:f>FSLI!$G$10</c:f>
              <c:strCache>
                <c:ptCount val="1"/>
                <c:pt idx="0">
                  <c:v>Materiality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FSLI!$E$11:$E$17</c:f>
              <c:strCache>
                <c:ptCount val="7"/>
                <c:pt idx="0">
                  <c:v>Salaries</c:v>
                </c:pt>
                <c:pt idx="1">
                  <c:v>Administrative Expenses</c:v>
                </c:pt>
                <c:pt idx="2">
                  <c:v>New Test</c:v>
                </c:pt>
                <c:pt idx="3">
                  <c:v>Other</c:v>
                </c:pt>
                <c:pt idx="4">
                  <c:v>Other</c:v>
                </c:pt>
                <c:pt idx="5">
                  <c:v>Other</c:v>
                </c:pt>
                <c:pt idx="6">
                  <c:v>Interest</c:v>
                </c:pt>
              </c:strCache>
            </c:strRef>
          </c:cat>
          <c:val>
            <c:numRef>
              <c:f>FSLI!$G$11:$G$17</c:f>
              <c:numCache>
                <c:formatCode>General</c:formatCode>
                <c:ptCount val="7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FSLI!$H$10</c:f>
              <c:strCache>
                <c:ptCount val="1"/>
                <c:pt idx="0">
                  <c:v>de Minimis SUM</c:v>
                </c:pt>
              </c:strCache>
            </c:strRef>
          </c:tx>
          <c:spPr>
            <a:ln w="28575" cap="rnd">
              <a:solidFill>
                <a:schemeClr val="accent3">
                  <a:alpha val="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FSLI!$E$11:$E$17</c:f>
              <c:strCache>
                <c:ptCount val="7"/>
                <c:pt idx="0">
                  <c:v>Salaries</c:v>
                </c:pt>
                <c:pt idx="1">
                  <c:v>Administrative Expenses</c:v>
                </c:pt>
                <c:pt idx="2">
                  <c:v>New Test</c:v>
                </c:pt>
                <c:pt idx="3">
                  <c:v>Other</c:v>
                </c:pt>
                <c:pt idx="4">
                  <c:v>Other</c:v>
                </c:pt>
                <c:pt idx="5">
                  <c:v>Other</c:v>
                </c:pt>
                <c:pt idx="6">
                  <c:v>Interest</c:v>
                </c:pt>
              </c:strCache>
            </c:strRef>
          </c:cat>
          <c:val>
            <c:numRef>
              <c:f>FSLI!$H$11:$H$17</c:f>
              <c:numCache>
                <c:formatCode>General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9501608"/>
        <c:axId val="319499648"/>
      </c:lineChart>
      <c:catAx>
        <c:axId val="319501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9499648"/>
        <c:crosses val="autoZero"/>
        <c:auto val="1"/>
        <c:lblAlgn val="ctr"/>
        <c:lblOffset val="100"/>
        <c:noMultiLvlLbl val="0"/>
      </c:catAx>
      <c:valAx>
        <c:axId val="3194996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19501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0.01999</cdr:x>
      <cdr:y>0.87737</cdr:y>
    </cdr:from>
    <cdr:to>
      <cdr:x>0.77723</cdr:x>
      <cdr:y>0.87737</cdr:y>
    </cdr:to>
    <cdr:cxnSp macro="">
      <cdr:nvCxnSpPr>
        <cdr:cNvPr id="6" name="Straight Connector 5"/>
        <cdr:cNvCxnSpPr/>
      </cdr:nvCxnSpPr>
      <cdr:spPr>
        <a:xfrm xmlns:a="http://schemas.openxmlformats.org/drawingml/2006/main">
          <a:off x="139963" y="4018016"/>
          <a:ext cx="5302800" cy="0"/>
        </a:xfrm>
        <a:prstGeom xmlns:a="http://schemas.openxmlformats.org/drawingml/2006/main" prst="line">
          <a:avLst/>
        </a:prstGeom>
        <a:ln xmlns:a="http://schemas.openxmlformats.org/drawingml/2006/main" w="28575" cap="rnd">
          <a:solidFill>
            <a:schemeClr val="bg1">
              <a:lumMod val="65000"/>
            </a:schemeClr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0.02122</cdr:x>
      <cdr:y>0.73466</cdr:y>
    </cdr:from>
    <cdr:to>
      <cdr:x>0.77846</cdr:x>
      <cdr:y>0.73466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148590" y="2712061"/>
          <a:ext cx="5302800" cy="0"/>
        </a:xfrm>
        <a:prstGeom xmlns:a="http://schemas.openxmlformats.org/drawingml/2006/main" prst="line">
          <a:avLst/>
        </a:prstGeom>
        <a:ln xmlns:a="http://schemas.openxmlformats.org/drawingml/2006/main" w="28575" cap="rnd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0.7836</cdr:x>
      <cdr:y>0.69984</cdr:y>
    </cdr:from>
    <cdr:to>
      <cdr:x>0.91418</cdr:x>
      <cdr:y>0.75447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487382" y="2583549"/>
          <a:ext cx="914400" cy="2016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CA" sz="1100" dirty="0" smtClean="0">
              <a:solidFill>
                <a:schemeClr val="bg1">
                  <a:lumMod val="50000"/>
                </a:schemeClr>
              </a:solidFill>
            </a:rPr>
            <a:t>Materiality</a:t>
          </a:r>
          <a:endParaRPr lang="en-CA" sz="1100" dirty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0.7836</cdr:x>
      <cdr:y>0.84356</cdr:y>
    </cdr:from>
    <cdr:to>
      <cdr:x>0.91418</cdr:x>
      <cdr:y>0.89818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487382" y="3863172"/>
          <a:ext cx="914400" cy="2501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CA" dirty="0" smtClean="0">
              <a:solidFill>
                <a:schemeClr val="bg1">
                  <a:lumMod val="65000"/>
                </a:schemeClr>
              </a:solidFill>
            </a:rPr>
            <a:t>de Minimis SUM</a:t>
          </a:r>
          <a:endParaRPr lang="en-CA" sz="1100" dirty="0">
            <a:solidFill>
              <a:schemeClr val="bg1">
                <a:lumMod val="65000"/>
              </a:schemeClr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0.01999</cdr:x>
      <cdr:y>0.87737</cdr:y>
    </cdr:from>
    <cdr:to>
      <cdr:x>0.77723</cdr:x>
      <cdr:y>0.87737</cdr:y>
    </cdr:to>
    <cdr:cxnSp macro="">
      <cdr:nvCxnSpPr>
        <cdr:cNvPr id="6" name="Straight Connector 5"/>
        <cdr:cNvCxnSpPr/>
      </cdr:nvCxnSpPr>
      <cdr:spPr>
        <a:xfrm xmlns:a="http://schemas.openxmlformats.org/drawingml/2006/main">
          <a:off x="139963" y="4018016"/>
          <a:ext cx="5302800" cy="0"/>
        </a:xfrm>
        <a:prstGeom xmlns:a="http://schemas.openxmlformats.org/drawingml/2006/main" prst="line">
          <a:avLst/>
        </a:prstGeom>
        <a:ln xmlns:a="http://schemas.openxmlformats.org/drawingml/2006/main" w="28575" cap="rnd">
          <a:solidFill>
            <a:schemeClr val="bg1">
              <a:lumMod val="65000"/>
            </a:schemeClr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0.02122</cdr:x>
      <cdr:y>0.73466</cdr:y>
    </cdr:from>
    <cdr:to>
      <cdr:x>0.77846</cdr:x>
      <cdr:y>0.73466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148590" y="2712061"/>
          <a:ext cx="5302800" cy="0"/>
        </a:xfrm>
        <a:prstGeom xmlns:a="http://schemas.openxmlformats.org/drawingml/2006/main" prst="line">
          <a:avLst/>
        </a:prstGeom>
        <a:ln xmlns:a="http://schemas.openxmlformats.org/drawingml/2006/main" w="28575" cap="rnd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0.7836</cdr:x>
      <cdr:y>0.69984</cdr:y>
    </cdr:from>
    <cdr:to>
      <cdr:x>0.91418</cdr:x>
      <cdr:y>0.75447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487382" y="2583549"/>
          <a:ext cx="914400" cy="2016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CA" sz="1100" dirty="0" smtClean="0">
              <a:solidFill>
                <a:schemeClr val="bg1">
                  <a:lumMod val="50000"/>
                </a:schemeClr>
              </a:solidFill>
            </a:rPr>
            <a:t>Materiality</a:t>
          </a:r>
          <a:endParaRPr lang="en-CA" sz="1100" dirty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0.7836</cdr:x>
      <cdr:y>0.84356</cdr:y>
    </cdr:from>
    <cdr:to>
      <cdr:x>0.91418</cdr:x>
      <cdr:y>0.89818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487382" y="3863172"/>
          <a:ext cx="914400" cy="2501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CA" dirty="0" smtClean="0">
              <a:solidFill>
                <a:schemeClr val="bg1">
                  <a:lumMod val="65000"/>
                </a:schemeClr>
              </a:solidFill>
            </a:rPr>
            <a:t>de Minimis SUM</a:t>
          </a:r>
          <a:endParaRPr lang="en-CA" sz="1100" dirty="0">
            <a:solidFill>
              <a:schemeClr val="bg1">
                <a:lumMod val="6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0.02094</cdr:x>
      <cdr:y>0.21251</cdr:y>
    </cdr:from>
    <cdr:to>
      <cdr:x>0.20846</cdr:x>
      <cdr:y>0.25574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6638" y="784502"/>
          <a:ext cx="1313162" cy="1595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CA" sz="1000" dirty="0" smtClean="0">
              <a:solidFill>
                <a:schemeClr val="bg1">
                  <a:lumMod val="65000"/>
                </a:schemeClr>
              </a:solidFill>
            </a:rPr>
            <a:t>Normal Risk</a:t>
          </a:r>
          <a:endParaRPr lang="en-CA" sz="1000" dirty="0">
            <a:solidFill>
              <a:schemeClr val="bg1">
                <a:lumMod val="6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0.4205</cdr:x>
      <cdr:y>0.20407</cdr:y>
    </cdr:from>
    <cdr:to>
      <cdr:x>0.60762</cdr:x>
      <cdr:y>0.25574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2944684" y="753345"/>
          <a:ext cx="1310360" cy="1907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CA" sz="1000" dirty="0" smtClean="0">
              <a:solidFill>
                <a:schemeClr val="bg1">
                  <a:lumMod val="65000"/>
                </a:schemeClr>
              </a:solidFill>
            </a:rPr>
            <a:t>Significant Risk</a:t>
          </a:r>
          <a:endParaRPr lang="en-CA" sz="1000" dirty="0">
            <a:solidFill>
              <a:schemeClr val="bg1">
                <a:lumMod val="65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DF954-DB14-43FC-8F9E-61CFC2CFF4F2}" type="datetimeFigureOut">
              <a:rPr lang="en-CA" smtClean="0"/>
              <a:t>2020-05-29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E1406-F2AD-4A28-9619-51BC89B43F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7757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Data Visualization Tool—</a:t>
            </a:r>
            <a:r>
              <a:rPr lang="en-CA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RAC</a:t>
            </a:r>
            <a:r>
              <a:rPr lang="en-CA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–Plan and </a:t>
            </a:r>
            <a:r>
              <a:rPr lang="en-CA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RAC</a:t>
            </a:r>
            <a:r>
              <a:rPr lang="en-CA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–Results—Step 2</a:t>
            </a:r>
          </a:p>
          <a:p>
            <a:r>
              <a:rPr lang="en-CA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Sep-2016</a:t>
            </a:r>
          </a:p>
          <a:p>
            <a:r>
              <a:rPr lang="en-CA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Template owner: </a:t>
            </a:r>
            <a:r>
              <a:rPr lang="en-CA" sz="800" smtClean="0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lang="en-CA" sz="800" baseline="0" smtClean="0">
                <a:latin typeface="Arial" panose="020B0604020202020204" pitchFamily="34" charset="0"/>
                <a:cs typeface="Arial" panose="020B0604020202020204" pitchFamily="34" charset="0"/>
              </a:rPr>
              <a:t> Services</a:t>
            </a:r>
            <a:endParaRPr lang="en-CA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E1406-F2AD-4A28-9619-51BC89B43F33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6642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F3F51-3D38-44E6-869E-047694FB65F2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4C8FD-7088-458D-9021-F655E7B5AE76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4994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C8BF1-F3AB-4A40-82C4-CFDED53F01D3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E8C13-FF77-4500-BC64-7CBDE51DEB7D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5622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C6CBE-54CF-47C4-BB02-80E41BCE9AA9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F41B5-4E78-4C62-A1C0-B5B7DC0B5C8B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061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71501"/>
            <a:ext cx="10515600" cy="1119188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5158F-68AB-4060-B63D-716F91FD3585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BBABC-46F5-4A3E-9FF3-AB1586DB7E42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06372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A5C99-ED17-412E-8830-B0EBBC49F496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3BA9B-A29E-48A3-8B8F-63746F87728C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31096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4BB03-CA7D-4882-8F24-8012CDC1DD93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9E6C3-CBE8-4B01-84F1-55F1C4C35BBC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26606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C8797-610D-4CD1-8E77-730E314B6B2A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5A613-FF51-482C-BC4D-312BA90D7E31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3006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04CCF-A40E-433F-A68B-84942C0329F6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5C660-07C8-4B87-915E-998A6A0D9112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84324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A95A0-9A4B-4661-9DAA-28CC169DD3F2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3896D-8DB2-48F3-9C29-C8322232513D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50881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5DB32-1C9E-481B-A9E7-AFDE244AA54B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DD26B-0E7F-41B8-ACE1-CFDD6DBC5DB4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6372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013B2-19E3-42E5-91D0-E1B7DBE0E7E2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A2BF3-C818-41D4-A90F-3305B155E1D9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62646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546100"/>
            <a:ext cx="10515600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CA" alt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CA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097A6D-3CDA-49D8-B65D-DCB279EF7B02}" type="datetimeFigureOut">
              <a:rPr lang="en-CA"/>
              <a:pPr>
                <a:defRPr/>
              </a:pPr>
              <a:t>2020-05-29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4532BF8-8C14-4D6C-B080-BDD88B64FADB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927100" y="271282"/>
            <a:ext cx="10515600" cy="368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/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PROTECTED A</a:t>
            </a:r>
            <a:r>
              <a:rPr lang="en-US" sz="11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(when completed)</a:t>
            </a:r>
            <a:endParaRPr lang="en-CA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4497084"/>
              </p:ext>
            </p:extLst>
          </p:nvPr>
        </p:nvGraphicFramePr>
        <p:xfrm>
          <a:off x="2594610" y="1760292"/>
          <a:ext cx="7002780" cy="4579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1" name="Content Placeholder 14"/>
          <p:cNvSpPr>
            <a:spLocks noGrp="1"/>
          </p:cNvSpPr>
          <p:nvPr>
            <p:ph idx="1"/>
          </p:nvPr>
        </p:nvSpPr>
        <p:spPr>
          <a:xfrm>
            <a:off x="838200" y="206375"/>
            <a:ext cx="10515600" cy="155416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CA" altLang="en-US" sz="1100" b="1" dirty="0" smtClean="0"/>
              <a:t>Instructions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eriod"/>
              <a:defRPr/>
            </a:pPr>
            <a:r>
              <a:rPr lang="en-CA" altLang="en-US" sz="1100" dirty="0" smtClean="0"/>
              <a:t>Paste the copied graph from the Excel Template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eriod"/>
              <a:defRPr/>
            </a:pPr>
            <a:r>
              <a:rPr lang="en-CA" altLang="en-US" sz="1100" dirty="0" smtClean="0"/>
              <a:t>Make fine tuning edits as required, for example, </a:t>
            </a:r>
          </a:p>
          <a:p>
            <a:pPr marL="250825" lvl="1" indent="228600"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lphaLcParenR"/>
              <a:defRPr/>
            </a:pPr>
            <a:r>
              <a:rPr lang="en-CA" altLang="en-US" sz="1100" dirty="0" smtClean="0"/>
              <a:t>Change placement of the legend</a:t>
            </a:r>
          </a:p>
          <a:p>
            <a:pPr marL="250825" lvl="1" indent="228600"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lphaLcParenR"/>
              <a:defRPr/>
            </a:pPr>
            <a:r>
              <a:rPr lang="en-CA" altLang="en-US" sz="1100" dirty="0" smtClean="0"/>
              <a:t>Extend the Materiality and de Minimis SUM horizontal lines</a:t>
            </a:r>
          </a:p>
          <a:p>
            <a:pPr marL="250825" lvl="1" indent="228600"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lphaLcParenR"/>
              <a:defRPr/>
            </a:pPr>
            <a:r>
              <a:rPr lang="en-CA" altLang="en-US" sz="1100" dirty="0" smtClean="0"/>
              <a:t>Other (see following pages for examples)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eriod"/>
              <a:defRPr/>
            </a:pPr>
            <a:r>
              <a:rPr lang="en-CA" altLang="en-US" sz="1100" dirty="0" smtClean="0"/>
              <a:t>Select Graph, right Click and chose Save as Picture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eriod"/>
              <a:defRPr/>
            </a:pPr>
            <a:r>
              <a:rPr lang="en-CA" altLang="en-US" sz="1100" dirty="0" smtClean="0"/>
              <a:t>Save as a PNG picture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eriod"/>
              <a:defRPr/>
            </a:pPr>
            <a:r>
              <a:rPr lang="en-CA" altLang="en-US" sz="1100" dirty="0" smtClean="0"/>
              <a:t>Insert Picture in desired document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6419026"/>
              </p:ext>
            </p:extLst>
          </p:nvPr>
        </p:nvGraphicFramePr>
        <p:xfrm>
          <a:off x="2146036" y="1794799"/>
          <a:ext cx="7002780" cy="3691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9751105"/>
              </p:ext>
            </p:extLst>
          </p:nvPr>
        </p:nvGraphicFramePr>
        <p:xfrm>
          <a:off x="2146036" y="1794799"/>
          <a:ext cx="7002780" cy="3691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Left Brace 7"/>
          <p:cNvSpPr>
            <a:spLocks noChangeAspect="1"/>
          </p:cNvSpPr>
          <p:nvPr/>
        </p:nvSpPr>
        <p:spPr>
          <a:xfrm rot="5400000">
            <a:off x="2864644" y="2269331"/>
            <a:ext cx="168275" cy="1312863"/>
          </a:xfrm>
          <a:prstGeom prst="lef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10" name="Left Brace 9"/>
          <p:cNvSpPr>
            <a:spLocks/>
          </p:cNvSpPr>
          <p:nvPr/>
        </p:nvSpPr>
        <p:spPr>
          <a:xfrm rot="5400000">
            <a:off x="5661763" y="1089762"/>
            <a:ext cx="168275" cy="3672000"/>
          </a:xfrm>
          <a:prstGeom prst="lef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7374</TotalTime>
  <Words>140</Words>
  <Application>Microsoft Office PowerPoint</Application>
  <PresentationFormat>Widescreen</PresentationFormat>
  <Paragraphs>28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OAG-BVG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Data Visualization Tool—RAC–Plan and RAC–Results—Step 2</dc:title>
  <dc:subject> Data Visualization Tool—RAC–Plan and RAC–Results—Step 2</dc:subject>
  <dc:creator>OAG-BVG</dc:creator>
  <cp:lastModifiedBy>Lepage, Roxanne</cp:lastModifiedBy>
  <cp:revision>30</cp:revision>
  <dcterms:created xsi:type="dcterms:W3CDTF">2016-05-26T16:55:05Z</dcterms:created>
  <dcterms:modified xsi:type="dcterms:W3CDTF">2020-05-29T18:33:07Z</dcterms:modified>
  <cp:category>Template</cp:category>
  <cp:contentStatus>16146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DOCS AutoSave">
    <vt:lpwstr>20200529143306154</vt:lpwstr>
  </property>
</Properties>
</file>